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746" r:id="rId2"/>
    <p:sldId id="703" r:id="rId3"/>
    <p:sldId id="704" r:id="rId4"/>
    <p:sldId id="705" r:id="rId5"/>
    <p:sldId id="585" r:id="rId6"/>
    <p:sldId id="586" r:id="rId7"/>
    <p:sldId id="587" r:id="rId8"/>
    <p:sldId id="588" r:id="rId9"/>
    <p:sldId id="707" r:id="rId10"/>
    <p:sldId id="750" r:id="rId11"/>
    <p:sldId id="751" r:id="rId12"/>
    <p:sldId id="752" r:id="rId13"/>
    <p:sldId id="753" r:id="rId14"/>
    <p:sldId id="722" r:id="rId15"/>
    <p:sldId id="723" r:id="rId16"/>
    <p:sldId id="724" r:id="rId17"/>
    <p:sldId id="725" r:id="rId18"/>
    <p:sldId id="728" r:id="rId19"/>
    <p:sldId id="729" r:id="rId20"/>
    <p:sldId id="730" r:id="rId21"/>
    <p:sldId id="731" r:id="rId22"/>
    <p:sldId id="732" r:id="rId23"/>
    <p:sldId id="733" r:id="rId24"/>
    <p:sldId id="734" r:id="rId25"/>
    <p:sldId id="735" r:id="rId26"/>
    <p:sldId id="736" r:id="rId27"/>
    <p:sldId id="737" r:id="rId28"/>
    <p:sldId id="738" r:id="rId29"/>
    <p:sldId id="739" r:id="rId30"/>
    <p:sldId id="740" r:id="rId31"/>
    <p:sldId id="741" r:id="rId32"/>
    <p:sldId id="742" r:id="rId33"/>
    <p:sldId id="743" r:id="rId34"/>
    <p:sldId id="744" r:id="rId35"/>
    <p:sldId id="754" r:id="rId36"/>
    <p:sldId id="755" r:id="rId37"/>
    <p:sldId id="748" r:id="rId38"/>
    <p:sldId id="749" r:id="rId39"/>
    <p:sldId id="756" r:id="rId40"/>
    <p:sldId id="747" r:id="rId41"/>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154716"/>
    <a:srgbClr val="000099"/>
    <a:srgbClr val="0000FF"/>
    <a:srgbClr val="0033CC"/>
    <a:srgbClr val="CD25A9"/>
    <a:srgbClr val="003366"/>
    <a:srgbClr val="E7ED9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21" autoAdjust="0"/>
    <p:restoredTop sz="96057" autoAdjust="0"/>
  </p:normalViewPr>
  <p:slideViewPr>
    <p:cSldViewPr>
      <p:cViewPr>
        <p:scale>
          <a:sx n="70" d="100"/>
          <a:sy n="70" d="100"/>
        </p:scale>
        <p:origin x="-1398" y="-36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59D5AF3E-FADE-4438-A80D-A08CA12194CF}" type="datetimeFigureOut">
              <a:rPr lang="en-US" smtClean="0"/>
              <a:pPr/>
              <a:t>6/28/2020</a:t>
            </a:fld>
            <a:endParaRPr lang="en-US"/>
          </a:p>
        </p:txBody>
      </p:sp>
      <p:sp>
        <p:nvSpPr>
          <p:cNvPr id="4" name="Slide Image Placeholder 3"/>
          <p:cNvSpPr>
            <a:spLocks noGrp="1" noRot="1" noChangeAspect="1"/>
          </p:cNvSpPr>
          <p:nvPr>
            <p:ph type="sldImg" idx="2"/>
          </p:nvPr>
        </p:nvSpPr>
        <p:spPr>
          <a:xfrm>
            <a:off x="915988" y="744538"/>
            <a:ext cx="4967287"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C22C69A9-D066-4A38-AED9-CE0F39D47903}" type="slidenum">
              <a:rPr lang="en-US" smtClean="0"/>
              <a:pPr/>
              <a:t>‹#›</a:t>
            </a:fld>
            <a:endParaRPr lang="en-US"/>
          </a:p>
        </p:txBody>
      </p:sp>
    </p:spTree>
    <p:extLst>
      <p:ext uri="{BB962C8B-B14F-4D97-AF65-F5344CB8AC3E}">
        <p14:creationId xmlns:p14="http://schemas.microsoft.com/office/powerpoint/2010/main" xmlns="" val="111434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xmlns="" val="172353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7287" cy="3724275"/>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C22C69A9-D066-4A38-AED9-CE0F39D47903}" type="slidenum">
              <a:rPr lang="en-US" smtClean="0"/>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7287" cy="3724275"/>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C22C69A9-D066-4A38-AED9-CE0F39D47903}" type="slidenum">
              <a:rPr lang="en-US" smtClean="0"/>
              <a:pPr/>
              <a:t>39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F8421C-6576-4F53-BB59-B4C382770B98}" type="datetimeFigureOut">
              <a:rPr lang="en-US" smtClean="0"/>
              <a:pPr/>
              <a:t>6/28/2020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1342263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421C-6576-4F53-BB59-B4C382770B98}" type="datetimeFigureOut">
              <a:rPr lang="en-US" smtClean="0"/>
              <a:pPr/>
              <a:t>6/28/2020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3408030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421C-6576-4F53-BB59-B4C382770B98}" type="datetimeFigureOut">
              <a:rPr lang="en-US" smtClean="0"/>
              <a:pPr/>
              <a:t>6/28/2020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7924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421C-6576-4F53-BB59-B4C382770B98}" type="datetimeFigureOut">
              <a:rPr lang="en-US" smtClean="0"/>
              <a:pPr/>
              <a:t>6/28/2020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169598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4"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F8421C-6576-4F53-BB59-B4C382770B98}" type="datetimeFigureOut">
              <a:rPr lang="en-US" smtClean="0"/>
              <a:pPr/>
              <a:t>6/28/2020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103212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F8421C-6576-4F53-BB59-B4C382770B98}" type="datetimeFigureOut">
              <a:rPr lang="en-US" smtClean="0"/>
              <a:pPr/>
              <a:t>6/28/2020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2471506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F8421C-6576-4F53-BB59-B4C382770B98}" type="datetimeFigureOut">
              <a:rPr lang="en-US" smtClean="0"/>
              <a:pPr/>
              <a:t>6/28/2020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3363722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F8421C-6576-4F53-BB59-B4C382770B98}" type="datetimeFigureOut">
              <a:rPr lang="en-US" smtClean="0"/>
              <a:pPr/>
              <a:t>6/28/2020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2831224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F8421C-6576-4F53-BB59-B4C382770B98}" type="datetimeFigureOut">
              <a:rPr lang="en-US" smtClean="0"/>
              <a:pPr/>
              <a:t>6/28/2020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4179968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421C-6576-4F53-BB59-B4C382770B98}" type="datetimeFigureOut">
              <a:rPr lang="en-US" smtClean="0"/>
              <a:pPr/>
              <a:t>6/28/2020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2819170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421C-6576-4F53-BB59-B4C382770B98}" type="datetimeFigureOut">
              <a:rPr lang="en-US" smtClean="0"/>
              <a:pPr/>
              <a:t>6/28/2020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264536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8421C-6576-4F53-BB59-B4C382770B98}" type="datetimeFigureOut">
              <a:rPr lang="en-US" smtClean="0"/>
              <a:pPr/>
              <a:t>6/28/2020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7D56E7-661B-419D-82F0-0B812E07B2A9}" type="slidenum">
              <a:rPr lang="en-US" smtClean="0"/>
              <a:pPr/>
              <a:t>‹#›</a:t>
            </a:fld>
            <a:endParaRPr lang="en-US"/>
          </a:p>
        </p:txBody>
      </p:sp>
    </p:spTree>
    <p:extLst>
      <p:ext uri="{BB962C8B-B14F-4D97-AF65-F5344CB8AC3E}">
        <p14:creationId xmlns:p14="http://schemas.microsoft.com/office/powerpoint/2010/main" xmlns="" val="2039463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0269" y="6381328"/>
            <a:ext cx="8997914" cy="400110"/>
          </a:xfrm>
          <a:prstGeom prst="rect">
            <a:avLst/>
          </a:prstGeom>
          <a:solidFill>
            <a:schemeClr val="accent3">
              <a:lumMod val="50000"/>
            </a:schemeClr>
          </a:solidFill>
        </p:spPr>
        <p:txBody>
          <a:bodyPr wrap="square">
            <a:spAutoFit/>
          </a:bodyPr>
          <a:lstStyle/>
          <a:p>
            <a:pPr algn="ctr"/>
            <a:r>
              <a:rPr lang="en-IN" sz="2000" b="1" dirty="0">
                <a:solidFill>
                  <a:schemeClr val="bg1"/>
                </a:solidFill>
              </a:rPr>
              <a:t>ODISHA UNIVERSITY OF </a:t>
            </a:r>
            <a:r>
              <a:rPr lang="en-IN" sz="2000" b="1" dirty="0" smtClean="0">
                <a:solidFill>
                  <a:schemeClr val="bg1"/>
                </a:solidFill>
              </a:rPr>
              <a:t>AGRICULTURE </a:t>
            </a:r>
            <a:r>
              <a:rPr lang="en-IN" sz="2000" b="1" dirty="0">
                <a:solidFill>
                  <a:schemeClr val="bg1"/>
                </a:solidFill>
              </a:rPr>
              <a:t>&amp; TECHNOLOGY </a:t>
            </a:r>
            <a:r>
              <a:rPr lang="en-IN" sz="2000" b="1" dirty="0" smtClean="0">
                <a:solidFill>
                  <a:schemeClr val="bg1"/>
                </a:solidFill>
              </a:rPr>
              <a:t>BHUBANESWAR</a:t>
            </a:r>
            <a:endParaRPr lang="en-IN" sz="2000" b="1" dirty="0">
              <a:solidFill>
                <a:schemeClr val="bg1"/>
              </a:solidFill>
            </a:endParaRPr>
          </a:p>
        </p:txBody>
      </p:sp>
      <p:sp>
        <p:nvSpPr>
          <p:cNvPr id="9" name="Title 6"/>
          <p:cNvSpPr txBox="1">
            <a:spLocks/>
          </p:cNvSpPr>
          <p:nvPr/>
        </p:nvSpPr>
        <p:spPr>
          <a:xfrm>
            <a:off x="843410" y="5877272"/>
            <a:ext cx="7467600" cy="492443"/>
          </a:xfrm>
          <a:prstGeom prst="rect">
            <a:avLst/>
          </a:prstGeom>
        </p:spPr>
        <p:txBody>
          <a:bodyPr wrap="square" lIns="0" tIns="0" rIns="0" bIns="0">
            <a:spAutoFit/>
          </a:bodyPr>
          <a:lstStyle>
            <a:lvl1pPr>
              <a:defRPr sz="3600" b="0" i="0">
                <a:solidFill>
                  <a:schemeClr val="tx1"/>
                </a:solidFill>
                <a:latin typeface="Calibri"/>
                <a:ea typeface="+mj-ea"/>
                <a:cs typeface="Calibri"/>
              </a:defRPr>
            </a:lvl1pPr>
          </a:lstStyle>
          <a:p>
            <a:pPr algn="ctr"/>
            <a:r>
              <a:rPr lang="en-IN" sz="3200" b="1" kern="0" dirty="0" smtClean="0">
                <a:solidFill>
                  <a:srgbClr val="131364"/>
                </a:solidFill>
                <a:latin typeface="Aharoni" panose="02010803020104030203" pitchFamily="2" charset="-79"/>
                <a:cs typeface="Aharoni" panose="02010803020104030203" pitchFamily="2" charset="-79"/>
              </a:rPr>
              <a:t>KRISHI VIGYAN KENDRA</a:t>
            </a:r>
            <a:r>
              <a:rPr lang="en-IN" sz="3200" b="1" kern="0" smtClean="0">
                <a:solidFill>
                  <a:srgbClr val="131364"/>
                </a:solidFill>
                <a:latin typeface="Aharoni" panose="02010803020104030203" pitchFamily="2" charset="-79"/>
                <a:cs typeface="Aharoni" panose="02010803020104030203" pitchFamily="2" charset="-79"/>
              </a:rPr>
              <a:t>, JAJPUR</a:t>
            </a:r>
            <a:endParaRPr lang="en-US" sz="3200" b="1" kern="0" dirty="0">
              <a:solidFill>
                <a:srgbClr val="131364"/>
              </a:solidFill>
              <a:latin typeface="Aharoni" panose="02010803020104030203" pitchFamily="2" charset="-79"/>
              <a:cs typeface="Aharoni" panose="02010803020104030203" pitchFamily="2" charset="-79"/>
            </a:endParaRPr>
          </a:p>
        </p:txBody>
      </p:sp>
      <p:pic>
        <p:nvPicPr>
          <p:cNvPr id="10" name="Picture 9" descr="E:\QRT 13.09.19\PHOTO\IMG-20190926-WA0005.jpg"/>
          <p:cNvPicPr/>
          <p:nvPr/>
        </p:nvPicPr>
        <p:blipFill>
          <a:blip r:embed="rId3"/>
          <a:srcRect/>
          <a:stretch>
            <a:fillRect/>
          </a:stretch>
        </p:blipFill>
        <p:spPr bwMode="auto">
          <a:xfrm>
            <a:off x="10268" y="2492896"/>
            <a:ext cx="4859591" cy="3384375"/>
          </a:xfrm>
          <a:prstGeom prst="rect">
            <a:avLst/>
          </a:prstGeom>
          <a:noFill/>
          <a:ln w="28575">
            <a:noFill/>
            <a:miter lim="800000"/>
            <a:headEnd/>
            <a:tailEnd/>
          </a:ln>
        </p:spPr>
      </p:pic>
      <p:pic>
        <p:nvPicPr>
          <p:cNvPr id="11" name="Picture 10" descr="H:\PHOTO 2019-20\MISC PHOTO\IMG-20190926-WA0007.jpg"/>
          <p:cNvPicPr/>
          <p:nvPr/>
        </p:nvPicPr>
        <p:blipFill rotWithShape="1">
          <a:blip r:embed="rId4">
            <a:lum bright="10000"/>
          </a:blip>
          <a:srcRect l="2839" b="14950"/>
          <a:stretch/>
        </p:blipFill>
        <p:spPr bwMode="auto">
          <a:xfrm>
            <a:off x="4577210" y="2492896"/>
            <a:ext cx="4566790" cy="3384375"/>
          </a:xfrm>
          <a:prstGeom prst="rect">
            <a:avLst/>
          </a:prstGeom>
          <a:noFill/>
          <a:ln w="28575">
            <a:noFill/>
            <a:miter lim="800000"/>
            <a:headEnd/>
            <a:tailEnd/>
          </a:ln>
        </p:spPr>
      </p:pic>
      <p:sp>
        <p:nvSpPr>
          <p:cNvPr id="6" name="Title 1"/>
          <p:cNvSpPr txBox="1">
            <a:spLocks/>
          </p:cNvSpPr>
          <p:nvPr/>
        </p:nvSpPr>
        <p:spPr>
          <a:xfrm>
            <a:off x="10269" y="0"/>
            <a:ext cx="9133732" cy="2348880"/>
          </a:xfrm>
          <a:prstGeom prst="rect">
            <a:avLst/>
          </a:prstGeom>
          <a:solidFill>
            <a:srgbClr val="002060"/>
          </a:solidFill>
        </p:spPr>
        <p:txBody>
          <a:bodyPr wrap="square" lIns="0" tIns="0" rIns="0" bIns="0">
            <a:normAutofit/>
          </a:bodyPr>
          <a:lstStyle/>
          <a:p>
            <a:pPr lvl="0" algn="ctr">
              <a:defRPr/>
            </a:pPr>
            <a:endParaRPr lang="en-US" sz="2000" b="1" dirty="0" smtClean="0">
              <a:solidFill>
                <a:schemeClr val="bg1"/>
              </a:solidFill>
              <a:latin typeface="Cambria Math" panose="02040503050406030204" pitchFamily="18" charset="0"/>
              <a:ea typeface="Cambria Math" panose="02040503050406030204" pitchFamily="18" charset="0"/>
            </a:endParaRPr>
          </a:p>
          <a:p>
            <a:pPr lvl="0" algn="ctr">
              <a:defRPr/>
            </a:pPr>
            <a:r>
              <a:rPr lang="en-US" sz="6000" b="1" dirty="0" smtClean="0">
                <a:solidFill>
                  <a:schemeClr val="bg1"/>
                </a:solidFill>
                <a:latin typeface="Cambria Math" panose="02040503050406030204" pitchFamily="18" charset="0"/>
                <a:ea typeface="Cambria Math" panose="02040503050406030204" pitchFamily="18" charset="0"/>
              </a:rPr>
              <a:t>ACTION PLAN </a:t>
            </a:r>
          </a:p>
          <a:p>
            <a:pPr lvl="0" algn="ctr">
              <a:defRPr/>
            </a:pPr>
            <a:r>
              <a:rPr lang="en-US" sz="6000" b="1" dirty="0" smtClean="0">
                <a:solidFill>
                  <a:schemeClr val="bg1"/>
                </a:solidFill>
                <a:latin typeface="Cambria Math" panose="02040503050406030204" pitchFamily="18" charset="0"/>
                <a:ea typeface="Cambria Math" panose="02040503050406030204" pitchFamily="18" charset="0"/>
              </a:rPr>
              <a:t>2020-21</a:t>
            </a:r>
          </a:p>
        </p:txBody>
      </p:sp>
      <p:pic>
        <p:nvPicPr>
          <p:cNvPr id="12" name="Picture 11" descr="ouatlogosmall"/>
          <p:cNvPicPr>
            <a:picLocks noChangeAspect="1" noChangeArrowheads="1"/>
          </p:cNvPicPr>
          <p:nvPr/>
        </p:nvPicPr>
        <p:blipFill>
          <a:blip r:embed="rId5" cstate="print"/>
          <a:srcRect/>
          <a:stretch>
            <a:fillRect/>
          </a:stretch>
        </p:blipFill>
        <p:spPr bwMode="auto">
          <a:xfrm>
            <a:off x="218996" y="164975"/>
            <a:ext cx="1400676" cy="15561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Picture 12" descr="icarlogo1"/>
          <p:cNvPicPr>
            <a:picLocks noChangeAspect="1" noChangeArrowheads="1"/>
          </p:cNvPicPr>
          <p:nvPr/>
        </p:nvPicPr>
        <p:blipFill>
          <a:blip r:embed="rId6" cstate="print"/>
          <a:srcRect/>
          <a:stretch>
            <a:fillRect/>
          </a:stretch>
        </p:blipFill>
        <p:spPr bwMode="auto">
          <a:xfrm>
            <a:off x="7603417" y="195079"/>
            <a:ext cx="1404766" cy="15260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3611938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53282218"/>
              </p:ext>
            </p:extLst>
          </p:nvPr>
        </p:nvGraphicFramePr>
        <p:xfrm>
          <a:off x="2" y="96111"/>
          <a:ext cx="9143999" cy="6899275"/>
        </p:xfrm>
        <a:graphic>
          <a:graphicData uri="http://schemas.openxmlformats.org/drawingml/2006/table">
            <a:tbl>
              <a:tblPr firstRow="1" bandRow="1">
                <a:tableStyleId>{5940675A-B579-460E-94D1-54222C63F5DA}</a:tableStyleId>
              </a:tblPr>
              <a:tblGrid>
                <a:gridCol w="1981200"/>
                <a:gridCol w="2362200"/>
                <a:gridCol w="462547"/>
                <a:gridCol w="1594852"/>
                <a:gridCol w="304801"/>
                <a:gridCol w="269373"/>
                <a:gridCol w="2169026"/>
              </a:tblGrid>
              <a:tr h="559096">
                <a:tc>
                  <a:txBody>
                    <a:bodyPr/>
                    <a:lstStyle/>
                    <a:p>
                      <a:pPr>
                        <a:lnSpc>
                          <a:spcPct val="100000"/>
                        </a:lnSpc>
                        <a:spcAft>
                          <a:spcPts val="0"/>
                        </a:spcAft>
                      </a:pPr>
                      <a:r>
                        <a:rPr lang="en-IN" sz="1600" b="1" dirty="0">
                          <a:latin typeface="+mj-lt"/>
                          <a:ea typeface="Times New Roman"/>
                          <a:cs typeface="Times New Roman" pitchFamily="18" charset="0"/>
                        </a:rPr>
                        <a:t>OFT No. 1 </a:t>
                      </a:r>
                    </a:p>
                  </a:txBody>
                  <a:tcPr marL="68580" marR="68580" marT="9525" marB="0" anchor="ctr">
                    <a:solidFill>
                      <a:srgbClr val="FFCC99"/>
                    </a:solidFill>
                  </a:tcPr>
                </a:tc>
                <a:tc gridSpan="6">
                  <a:txBody>
                    <a:bodyPr/>
                    <a:lstStyle/>
                    <a:p>
                      <a:pPr>
                        <a:lnSpc>
                          <a:spcPct val="100000"/>
                        </a:lnSpc>
                        <a:spcAft>
                          <a:spcPts val="0"/>
                        </a:spcAft>
                      </a:pPr>
                      <a:r>
                        <a:rPr lang="en-US" sz="1600" b="1" dirty="0" smtClean="0">
                          <a:latin typeface="+mj-lt"/>
                          <a:ea typeface="Times New Roman"/>
                          <a:cs typeface="Times New Roman" pitchFamily="18" charset="0"/>
                        </a:rPr>
                        <a:t>Assessment </a:t>
                      </a:r>
                      <a:r>
                        <a:rPr lang="en-US" sz="1600" b="1" dirty="0">
                          <a:latin typeface="+mj-lt"/>
                          <a:ea typeface="Times New Roman"/>
                          <a:cs typeface="Times New Roman" pitchFamily="18" charset="0"/>
                        </a:rPr>
                        <a:t>of </a:t>
                      </a:r>
                      <a:r>
                        <a:rPr lang="en-US" sz="1600" b="1" dirty="0" smtClean="0">
                          <a:latin typeface="+mj-lt"/>
                          <a:ea typeface="Times New Roman"/>
                          <a:cs typeface="Times New Roman" pitchFamily="18" charset="0"/>
                        </a:rPr>
                        <a:t>Integrated Weed Management in</a:t>
                      </a:r>
                      <a:r>
                        <a:rPr lang="en-US" sz="1600" b="1" baseline="0" dirty="0" smtClean="0">
                          <a:latin typeface="+mj-lt"/>
                          <a:ea typeface="Times New Roman"/>
                          <a:cs typeface="Times New Roman" pitchFamily="18" charset="0"/>
                        </a:rPr>
                        <a:t> Maize</a:t>
                      </a:r>
                      <a:r>
                        <a:rPr lang="en-US" sz="1600" b="1" dirty="0" smtClean="0">
                          <a:latin typeface="+mj-lt"/>
                          <a:ea typeface="Times New Roman"/>
                          <a:cs typeface="Times New Roman" pitchFamily="18" charset="0"/>
                        </a:rPr>
                        <a:t> </a:t>
                      </a:r>
                      <a:endParaRPr lang="en-IN" sz="1600" b="1" dirty="0">
                        <a:latin typeface="+mj-lt"/>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35393">
                <a:tc>
                  <a:txBody>
                    <a:bodyPr/>
                    <a:lstStyle/>
                    <a:p>
                      <a:pPr>
                        <a:lnSpc>
                          <a:spcPct val="100000"/>
                        </a:lnSpc>
                        <a:spcAft>
                          <a:spcPts val="0"/>
                        </a:spcAft>
                      </a:pPr>
                      <a:r>
                        <a:rPr lang="en-IN" sz="1600" b="1" dirty="0">
                          <a:latin typeface="+mj-lt"/>
                          <a:ea typeface="Times New Roman"/>
                          <a:cs typeface="Times New Roman" pitchFamily="18" charset="0"/>
                        </a:rPr>
                        <a:t>Season &amp; Year </a:t>
                      </a:r>
                    </a:p>
                  </a:txBody>
                  <a:tcPr marL="68580" marR="68580" marT="9525" marB="0" anchor="ctr"/>
                </a:tc>
                <a:tc>
                  <a:txBody>
                    <a:bodyPr/>
                    <a:lstStyle/>
                    <a:p>
                      <a:pPr>
                        <a:lnSpc>
                          <a:spcPct val="100000"/>
                        </a:lnSpc>
                        <a:spcAft>
                          <a:spcPts val="0"/>
                        </a:spcAft>
                      </a:pPr>
                      <a:r>
                        <a:rPr lang="en-US" sz="1600" b="1" dirty="0" err="1">
                          <a:latin typeface="+mj-lt"/>
                          <a:ea typeface="Times New Roman"/>
                          <a:cs typeface="Times New Roman" pitchFamily="18" charset="0"/>
                        </a:rPr>
                        <a:t>k</a:t>
                      </a:r>
                      <a:r>
                        <a:rPr lang="en-US" sz="1600" b="1" dirty="0" err="1" smtClean="0">
                          <a:latin typeface="+mj-lt"/>
                          <a:ea typeface="Times New Roman"/>
                          <a:cs typeface="Times New Roman" pitchFamily="18" charset="0"/>
                        </a:rPr>
                        <a:t>harif</a:t>
                      </a:r>
                      <a:r>
                        <a:rPr lang="en-US" sz="1600" b="1" dirty="0">
                          <a:latin typeface="+mj-lt"/>
                          <a:ea typeface="Times New Roman"/>
                          <a:cs typeface="Times New Roman" pitchFamily="18" charset="0"/>
                        </a:rPr>
                        <a:t>, </a:t>
                      </a:r>
                      <a:r>
                        <a:rPr lang="en-US" sz="1600" b="1" dirty="0" smtClean="0">
                          <a:latin typeface="+mj-lt"/>
                          <a:ea typeface="Times New Roman"/>
                          <a:cs typeface="Times New Roman" pitchFamily="18" charset="0"/>
                        </a:rPr>
                        <a:t>2020</a:t>
                      </a:r>
                      <a:endParaRPr lang="en-IN" sz="1600" b="1" dirty="0">
                        <a:latin typeface="+mj-lt"/>
                        <a:ea typeface="Times New Roman"/>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mj-lt"/>
                          <a:ea typeface="Times New Roman"/>
                          <a:cs typeface="Times New Roman" pitchFamily="18" charset="0"/>
                        </a:rPr>
                        <a:t>No. of Trials &amp; villages </a:t>
                      </a:r>
                    </a:p>
                  </a:txBody>
                  <a:tcPr marL="68580" marR="68580" marT="9525" marB="0" anchor="ctr"/>
                </a:tc>
                <a:tc hMerge="1">
                  <a:txBody>
                    <a:bodyPr/>
                    <a:lstStyle/>
                    <a:p>
                      <a:pPr>
                        <a:lnSpc>
                          <a:spcPct val="100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IN" sz="1600" b="1" dirty="0">
                          <a:latin typeface="+mj-lt"/>
                          <a:ea typeface="Times New Roman"/>
                          <a:cs typeface="Times New Roman" pitchFamily="18" charset="0"/>
                        </a:rPr>
                        <a:t>07 </a:t>
                      </a:r>
                      <a:r>
                        <a:rPr lang="en-IN" sz="1600" b="1" dirty="0" smtClean="0">
                          <a:latin typeface="+mj-lt"/>
                          <a:ea typeface="Times New Roman"/>
                          <a:cs typeface="Times New Roman" pitchFamily="18" charset="0"/>
                        </a:rPr>
                        <a:t>(</a:t>
                      </a:r>
                      <a:r>
                        <a:rPr lang="en-IN" sz="1600" b="1" dirty="0" err="1" smtClean="0">
                          <a:latin typeface="+mj-lt"/>
                          <a:ea typeface="Times New Roman"/>
                          <a:cs typeface="Times New Roman" pitchFamily="18" charset="0"/>
                        </a:rPr>
                        <a:t>Sansilo</a:t>
                      </a:r>
                      <a:r>
                        <a:rPr lang="en-IN" sz="1600" b="1" dirty="0" smtClean="0">
                          <a:latin typeface="+mj-lt"/>
                          <a:ea typeface="Times New Roman"/>
                          <a:cs typeface="Times New Roman" pitchFamily="18" charset="0"/>
                        </a:rPr>
                        <a:t>,</a:t>
                      </a:r>
                      <a:r>
                        <a:rPr lang="en-IN" sz="1600" b="1" baseline="0" dirty="0" smtClean="0">
                          <a:latin typeface="+mj-lt"/>
                          <a:ea typeface="Times New Roman"/>
                          <a:cs typeface="Times New Roman" pitchFamily="18" charset="0"/>
                        </a:rPr>
                        <a:t> </a:t>
                      </a:r>
                      <a:r>
                        <a:rPr lang="en-IN" sz="1600" b="1" baseline="0" dirty="0" err="1" smtClean="0">
                          <a:latin typeface="+mj-lt"/>
                          <a:ea typeface="Times New Roman"/>
                          <a:cs typeface="Times New Roman" pitchFamily="18" charset="0"/>
                        </a:rPr>
                        <a:t>Patrapada</a:t>
                      </a:r>
                      <a:r>
                        <a:rPr lang="en-IN" sz="1600" b="1" dirty="0" smtClean="0">
                          <a:latin typeface="+mj-lt"/>
                          <a:ea typeface="Times New Roman"/>
                          <a:cs typeface="Times New Roman" pitchFamily="18" charset="0"/>
                        </a:rPr>
                        <a:t>,) </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1143000">
                <a:tc>
                  <a:txBody>
                    <a:bodyPr/>
                    <a:lstStyle/>
                    <a:p>
                      <a:pPr>
                        <a:lnSpc>
                          <a:spcPct val="100000"/>
                        </a:lnSpc>
                        <a:spcAft>
                          <a:spcPts val="0"/>
                        </a:spcAft>
                      </a:pPr>
                      <a:r>
                        <a:rPr lang="en-IN" sz="1600" b="1" dirty="0">
                          <a:latin typeface="+mj-lt"/>
                          <a:ea typeface="Times New Roman"/>
                          <a:cs typeface="Times New Roman" pitchFamily="18" charset="0"/>
                        </a:rPr>
                        <a:t>Crop / commodity</a:t>
                      </a:r>
                    </a:p>
                  </a:txBody>
                  <a:tcPr marL="68580" marR="68580" marT="9525" marB="0" anchor="ctr"/>
                </a:tc>
                <a:tc>
                  <a:txBody>
                    <a:bodyPr/>
                    <a:lstStyle/>
                    <a:p>
                      <a:pPr>
                        <a:lnSpc>
                          <a:spcPct val="100000"/>
                        </a:lnSpc>
                        <a:spcAft>
                          <a:spcPts val="0"/>
                        </a:spcAft>
                      </a:pPr>
                      <a:r>
                        <a:rPr lang="en-US" sz="1600" b="1" dirty="0" smtClean="0">
                          <a:latin typeface="+mj-lt"/>
                          <a:ea typeface="Times New Roman"/>
                          <a:cs typeface="Times New Roman" pitchFamily="18" charset="0"/>
                        </a:rPr>
                        <a:t>Maize</a:t>
                      </a:r>
                      <a:endParaRPr lang="en-IN" sz="1600" b="1" dirty="0">
                        <a:latin typeface="+mj-lt"/>
                        <a:ea typeface="Times New Roman"/>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mj-lt"/>
                          <a:ea typeface="Times New Roman"/>
                          <a:cs typeface="Times New Roman" pitchFamily="18" charset="0"/>
                        </a:rPr>
                        <a:t>Farming Situation</a:t>
                      </a:r>
                    </a:p>
                  </a:txBody>
                  <a:tcPr marL="68580" marR="68580" marT="9525" marB="0" anchor="ctr"/>
                </a:tc>
                <a:tc hMerge="1">
                  <a:txBody>
                    <a:bodyPr/>
                    <a:lstStyle/>
                    <a:p>
                      <a:pPr>
                        <a:lnSpc>
                          <a:spcPct val="100000"/>
                        </a:lnSpc>
                        <a:spcAft>
                          <a:spcPts val="0"/>
                        </a:spcAft>
                      </a:pPr>
                      <a:endParaRPr lang="en-IN" sz="1600"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IN" sz="1600" b="1" dirty="0" smtClean="0">
                          <a:latin typeface="+mj-lt"/>
                          <a:ea typeface="Times New Roman"/>
                          <a:cs typeface="Times New Roman" pitchFamily="18" charset="0"/>
                        </a:rPr>
                        <a:t>Season-</a:t>
                      </a:r>
                      <a:r>
                        <a:rPr lang="en-IN" sz="1600" b="1" dirty="0" err="1" smtClean="0">
                          <a:latin typeface="+mj-lt"/>
                          <a:ea typeface="Times New Roman"/>
                          <a:cs typeface="Times New Roman" pitchFamily="18" charset="0"/>
                        </a:rPr>
                        <a:t>Kharif</a:t>
                      </a:r>
                      <a:r>
                        <a:rPr lang="en-IN" sz="1600" b="1" dirty="0" smtClean="0">
                          <a:latin typeface="+mj-lt"/>
                          <a:ea typeface="Times New Roman"/>
                          <a:cs typeface="Times New Roman" pitchFamily="18" charset="0"/>
                        </a:rPr>
                        <a:t>, 2020</a:t>
                      </a:r>
                      <a:endParaRPr lang="en-IN" sz="1600" b="1" dirty="0">
                        <a:latin typeface="+mj-lt"/>
                        <a:ea typeface="Times New Roman"/>
                        <a:cs typeface="Times New Roman" pitchFamily="18" charset="0"/>
                      </a:endParaRPr>
                    </a:p>
                    <a:p>
                      <a:pPr>
                        <a:lnSpc>
                          <a:spcPct val="100000"/>
                        </a:lnSpc>
                        <a:spcAft>
                          <a:spcPts val="0"/>
                        </a:spcAft>
                      </a:pPr>
                      <a:r>
                        <a:rPr lang="en-IN" sz="1600" b="1" dirty="0">
                          <a:latin typeface="+mj-lt"/>
                          <a:ea typeface="Times New Roman"/>
                          <a:cs typeface="Times New Roman" pitchFamily="18" charset="0"/>
                        </a:rPr>
                        <a:t> land </a:t>
                      </a:r>
                      <a:r>
                        <a:rPr lang="en-IN" sz="1600" b="1" dirty="0" smtClean="0">
                          <a:latin typeface="+mj-lt"/>
                          <a:ea typeface="Times New Roman"/>
                          <a:cs typeface="Times New Roman" pitchFamily="18" charset="0"/>
                        </a:rPr>
                        <a:t>type-</a:t>
                      </a:r>
                      <a:r>
                        <a:rPr lang="en-IN" sz="1600" b="1" baseline="0" dirty="0" smtClean="0">
                          <a:latin typeface="+mj-lt"/>
                          <a:ea typeface="Times New Roman"/>
                          <a:cs typeface="Times New Roman" pitchFamily="18" charset="0"/>
                        </a:rPr>
                        <a:t> Upland</a:t>
                      </a:r>
                      <a:endParaRPr lang="en-IN" sz="1600" b="1" dirty="0">
                        <a:latin typeface="+mj-lt"/>
                        <a:ea typeface="Times New Roman"/>
                        <a:cs typeface="Times New Roman" pitchFamily="18" charset="0"/>
                      </a:endParaRPr>
                    </a:p>
                    <a:p>
                      <a:pPr>
                        <a:lnSpc>
                          <a:spcPct val="100000"/>
                        </a:lnSpc>
                        <a:spcAft>
                          <a:spcPts val="0"/>
                        </a:spcAft>
                      </a:pPr>
                      <a:r>
                        <a:rPr lang="en-IN" sz="1600" b="1" dirty="0">
                          <a:latin typeface="+mj-lt"/>
                          <a:ea typeface="Times New Roman"/>
                          <a:cs typeface="Times New Roman" pitchFamily="18" charset="0"/>
                        </a:rPr>
                        <a:t> </a:t>
                      </a:r>
                      <a:r>
                        <a:rPr lang="en-IN" sz="1600" b="1" dirty="0" smtClean="0">
                          <a:latin typeface="+mj-lt"/>
                          <a:ea typeface="Times New Roman"/>
                          <a:cs typeface="Times New Roman" pitchFamily="18" charset="0"/>
                        </a:rPr>
                        <a:t>Irrigation-</a:t>
                      </a:r>
                      <a:r>
                        <a:rPr lang="en-IN" sz="1600" b="1" baseline="0" dirty="0" smtClean="0">
                          <a:latin typeface="+mj-lt"/>
                          <a:ea typeface="Times New Roman"/>
                          <a:cs typeface="Times New Roman" pitchFamily="18" charset="0"/>
                        </a:rPr>
                        <a:t> </a:t>
                      </a:r>
                      <a:r>
                        <a:rPr lang="en-IN" sz="1600" b="1" baseline="0" dirty="0" err="1" smtClean="0">
                          <a:latin typeface="+mj-lt"/>
                          <a:ea typeface="Times New Roman"/>
                          <a:cs typeface="Times New Roman" pitchFamily="18" charset="0"/>
                        </a:rPr>
                        <a:t>Rainfed</a:t>
                      </a:r>
                      <a:endParaRPr lang="en-IN" sz="1600" b="1" dirty="0">
                        <a:latin typeface="+mj-lt"/>
                        <a:ea typeface="Times New Roman"/>
                        <a:cs typeface="Times New Roman" pitchFamily="18" charset="0"/>
                      </a:endParaRPr>
                    </a:p>
                    <a:p>
                      <a:pPr>
                        <a:lnSpc>
                          <a:spcPct val="100000"/>
                        </a:lnSpc>
                        <a:spcAft>
                          <a:spcPts val="0"/>
                        </a:spcAft>
                      </a:pPr>
                      <a:r>
                        <a:rPr lang="en-IN" sz="1600" b="1" dirty="0">
                          <a:latin typeface="+mj-lt"/>
                          <a:ea typeface="Times New Roman"/>
                          <a:cs typeface="Times New Roman" pitchFamily="18" charset="0"/>
                        </a:rPr>
                        <a:t> Cropping </a:t>
                      </a:r>
                      <a:r>
                        <a:rPr lang="en-IN" sz="1600" b="1" dirty="0" smtClean="0">
                          <a:latin typeface="+mj-lt"/>
                          <a:ea typeface="Times New Roman"/>
                          <a:cs typeface="Times New Roman" pitchFamily="18" charset="0"/>
                        </a:rPr>
                        <a:t>system- </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36308">
                <a:tc>
                  <a:txBody>
                    <a:bodyPr/>
                    <a:lstStyle/>
                    <a:p>
                      <a:pPr>
                        <a:lnSpc>
                          <a:spcPct val="100000"/>
                        </a:lnSpc>
                        <a:spcAft>
                          <a:spcPts val="0"/>
                        </a:spcAft>
                      </a:pPr>
                      <a:r>
                        <a:rPr lang="en-IN" sz="1600" b="1" dirty="0">
                          <a:latin typeface="+mj-lt"/>
                          <a:ea typeface="Times New Roman"/>
                          <a:cs typeface="Times New Roman" pitchFamily="18" charset="0"/>
                        </a:rPr>
                        <a:t>Problem  diagnosed (one or many)</a:t>
                      </a:r>
                    </a:p>
                  </a:txBody>
                  <a:tcPr marL="68580" marR="68580" marT="9525" marB="0" anchor="ctr"/>
                </a:tc>
                <a:tc>
                  <a:txBody>
                    <a:bodyPr/>
                    <a:lstStyle/>
                    <a:p>
                      <a:pPr marL="0" indent="0" algn="l">
                        <a:lnSpc>
                          <a:spcPct val="100000"/>
                        </a:lnSpc>
                        <a:spcAft>
                          <a:spcPts val="0"/>
                        </a:spcAft>
                      </a:pPr>
                      <a:r>
                        <a:rPr lang="en-US" sz="1600" b="1" dirty="0">
                          <a:latin typeface="+mj-lt"/>
                          <a:ea typeface="Calibri"/>
                          <a:cs typeface="Times New Roman" pitchFamily="18" charset="0"/>
                        </a:rPr>
                        <a:t>Heavy weed infestation </a:t>
                      </a:r>
                      <a:endParaRPr lang="en-IN" sz="1600" b="1" dirty="0">
                        <a:latin typeface="+mj-lt"/>
                        <a:ea typeface="Calibri"/>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mj-lt"/>
                          <a:ea typeface="Times New Roman"/>
                          <a:cs typeface="Times New Roman" pitchFamily="18" charset="0"/>
                        </a:rPr>
                        <a:t>Spread and intensity of problem</a:t>
                      </a:r>
                    </a:p>
                  </a:txBody>
                  <a:tcPr marL="68580" marR="68580" marT="9525" marB="0" anchor="ctr"/>
                </a:tc>
                <a:tc hMerge="1">
                  <a:txBody>
                    <a:bodyPr/>
                    <a:lstStyle/>
                    <a:p>
                      <a:pPr>
                        <a:lnSpc>
                          <a:spcPct val="100000"/>
                        </a:lnSpc>
                        <a:spcAft>
                          <a:spcPts val="0"/>
                        </a:spcAft>
                      </a:pPr>
                      <a:endParaRPr lang="en-IN" sz="1600"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US" sz="1600" b="1" dirty="0" smtClean="0">
                          <a:latin typeface="+mj-lt"/>
                          <a:ea typeface="Times New Roman"/>
                          <a:cs typeface="Times New Roman" pitchFamily="18" charset="0"/>
                        </a:rPr>
                        <a:t>1560 ha</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278092">
                <a:tc>
                  <a:txBody>
                    <a:bodyPr/>
                    <a:lstStyle/>
                    <a:p>
                      <a:pPr>
                        <a:lnSpc>
                          <a:spcPct val="100000"/>
                        </a:lnSpc>
                        <a:spcAft>
                          <a:spcPts val="0"/>
                        </a:spcAft>
                      </a:pPr>
                      <a:r>
                        <a:rPr lang="en-IN" sz="1600" b="1" dirty="0">
                          <a:latin typeface="+mj-lt"/>
                          <a:ea typeface="Times New Roman"/>
                          <a:cs typeface="Times New Roman" pitchFamily="18" charset="0"/>
                        </a:rPr>
                        <a:t>FP </a:t>
                      </a:r>
                    </a:p>
                  </a:txBody>
                  <a:tcPr marL="68580" marR="68580" marT="9525" marB="0" anchor="ctr"/>
                </a:tc>
                <a:tc gridSpan="6">
                  <a:txBody>
                    <a:bodyPr/>
                    <a:lstStyle/>
                    <a:p>
                      <a:pPr>
                        <a:lnSpc>
                          <a:spcPct val="100000"/>
                        </a:lnSpc>
                        <a:spcAft>
                          <a:spcPts val="0"/>
                        </a:spcAft>
                      </a:pPr>
                      <a:r>
                        <a:rPr lang="en-IN" sz="1600" b="1" kern="1200" dirty="0" smtClean="0">
                          <a:solidFill>
                            <a:schemeClr val="tx1"/>
                          </a:solidFill>
                          <a:latin typeface="+mj-lt"/>
                          <a:ea typeface="Calibri"/>
                          <a:cs typeface="Times New Roman" pitchFamily="18" charset="0"/>
                        </a:rPr>
                        <a:t>Weeding  through earthling up at 15 DAS +</a:t>
                      </a:r>
                      <a:r>
                        <a:rPr lang="en-IN" sz="1600" b="1" kern="1200" baseline="0" dirty="0" smtClean="0">
                          <a:solidFill>
                            <a:schemeClr val="tx1"/>
                          </a:solidFill>
                          <a:latin typeface="+mj-lt"/>
                          <a:ea typeface="Calibri"/>
                          <a:cs typeface="Times New Roman" pitchFamily="18" charset="0"/>
                        </a:rPr>
                        <a:t> </a:t>
                      </a:r>
                      <a:r>
                        <a:rPr lang="en-IN" sz="1600" b="1" kern="1200" dirty="0" smtClean="0">
                          <a:solidFill>
                            <a:schemeClr val="tx1"/>
                          </a:solidFill>
                          <a:latin typeface="+mj-lt"/>
                          <a:ea typeface="Calibri"/>
                          <a:cs typeface="Times New Roman" pitchFamily="18" charset="0"/>
                        </a:rPr>
                        <a:t>Use of herbicide 2-4-D @500g/ha at 30 DAS</a:t>
                      </a:r>
                      <a:endParaRPr lang="en-IN" sz="1600" b="1" kern="1200" dirty="0">
                        <a:solidFill>
                          <a:schemeClr val="tx1"/>
                        </a:solidFill>
                        <a:latin typeface="+mj-lt"/>
                        <a:ea typeface="Calibri"/>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81000">
                <a:tc>
                  <a:txBody>
                    <a:bodyPr/>
                    <a:lstStyle/>
                    <a:p>
                      <a:pPr>
                        <a:lnSpc>
                          <a:spcPct val="100000"/>
                        </a:lnSpc>
                        <a:spcAft>
                          <a:spcPts val="0"/>
                        </a:spcAft>
                      </a:pPr>
                      <a:r>
                        <a:rPr lang="en-IN" sz="1600" b="1">
                          <a:latin typeface="+mj-lt"/>
                          <a:ea typeface="Times New Roman"/>
                          <a:cs typeface="Times New Roman" pitchFamily="18" charset="0"/>
                        </a:rPr>
                        <a:t>T O</a:t>
                      </a:r>
                      <a:r>
                        <a:rPr lang="en-IN" sz="1600" b="1" baseline="-25000">
                          <a:latin typeface="+mj-lt"/>
                          <a:ea typeface="Times New Roman"/>
                          <a:cs typeface="Times New Roman" pitchFamily="18" charset="0"/>
                        </a:rPr>
                        <a:t>1</a:t>
                      </a:r>
                      <a:endParaRPr lang="en-IN" sz="1600" b="1">
                        <a:latin typeface="+mj-lt"/>
                        <a:ea typeface="Times New Roman"/>
                        <a:cs typeface="Times New Roman" pitchFamily="18" charset="0"/>
                      </a:endParaRPr>
                    </a:p>
                  </a:txBody>
                  <a:tcPr marL="68580" marR="68580" marT="9525" marB="0" anchor="ctr"/>
                </a:tc>
                <a:tc gridSpan="4">
                  <a:txBody>
                    <a:bodyPr/>
                    <a:lstStyle/>
                    <a:p>
                      <a:pPr>
                        <a:lnSpc>
                          <a:spcPct val="100000"/>
                        </a:lnSpc>
                        <a:spcAft>
                          <a:spcPts val="0"/>
                        </a:spcAft>
                      </a:pPr>
                      <a:r>
                        <a:rPr lang="en-IN" sz="1600" b="1" kern="1200" dirty="0" smtClean="0">
                          <a:solidFill>
                            <a:schemeClr val="tx1"/>
                          </a:solidFill>
                          <a:latin typeface="+mn-lt"/>
                          <a:ea typeface="Calibri"/>
                          <a:cs typeface="Times New Roman" pitchFamily="18" charset="0"/>
                        </a:rPr>
                        <a:t>Weeding  through earthling up at 15 DAS + Use </a:t>
                      </a:r>
                      <a:r>
                        <a:rPr lang="en-IN" sz="1600" b="1" kern="1200" dirty="0" smtClean="0">
                          <a:solidFill>
                            <a:schemeClr val="tx1"/>
                          </a:solidFill>
                          <a:latin typeface="+mj-lt"/>
                          <a:ea typeface="Calibri"/>
                          <a:cs typeface="Times New Roman" pitchFamily="18" charset="0"/>
                        </a:rPr>
                        <a:t>of herbicide Atrazine 50% WP @ 2kg/ha at 20 DAS</a:t>
                      </a:r>
                      <a:endParaRPr lang="en-IN" sz="1600" b="1" kern="1200" dirty="0">
                        <a:solidFill>
                          <a:schemeClr val="tx1"/>
                        </a:solidFill>
                        <a:latin typeface="+mj-lt"/>
                        <a:ea typeface="Calibri"/>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gridSpan="2">
                  <a:txBody>
                    <a:bodyPr/>
                    <a:lstStyle/>
                    <a:p>
                      <a:pPr>
                        <a:lnSpc>
                          <a:spcPct val="100000"/>
                        </a:lnSpc>
                        <a:spcAft>
                          <a:spcPts val="0"/>
                        </a:spcAft>
                      </a:pPr>
                      <a:r>
                        <a:rPr lang="en-IN" sz="1600" b="1" dirty="0" smtClean="0">
                          <a:latin typeface="+mj-lt"/>
                          <a:ea typeface="Times New Roman"/>
                          <a:cs typeface="Times New Roman" pitchFamily="18" charset="0"/>
                        </a:rPr>
                        <a:t>Source : OUAT 2014</a:t>
                      </a:r>
                      <a:endParaRPr lang="en-IN" sz="1600" b="1" dirty="0">
                        <a:latin typeface="+mj-lt"/>
                        <a:ea typeface="Times New Roman"/>
                        <a:cs typeface="Times New Roman" pitchFamily="18" charset="0"/>
                      </a:endParaRPr>
                    </a:p>
                    <a:p>
                      <a:pPr>
                        <a:lnSpc>
                          <a:spcPct val="100000"/>
                        </a:lnSpc>
                        <a:spcAft>
                          <a:spcPts val="0"/>
                        </a:spcAft>
                      </a:pPr>
                      <a:endParaRPr lang="en-IN" sz="1600" b="1" dirty="0">
                        <a:latin typeface="+mj-lt"/>
                        <a:ea typeface="Times New Roman"/>
                        <a:cs typeface="Times New Roman" pitchFamily="18" charset="0"/>
                      </a:endParaRPr>
                    </a:p>
                  </a:txBody>
                  <a:tcPr marL="68580" marR="68580" marT="9525" marB="0" anchor="ctr"/>
                </a:tc>
                <a:tc hMerge="1">
                  <a:txBody>
                    <a:bodyPr/>
                    <a:lstStyle/>
                    <a:p>
                      <a:pPr>
                        <a:lnSpc>
                          <a:spcPct val="100000"/>
                        </a:lnSpc>
                        <a:spcAft>
                          <a:spcPts val="0"/>
                        </a:spcAft>
                      </a:pPr>
                      <a:endParaRPr lang="en-IN" sz="1600" dirty="0">
                        <a:latin typeface="Times New Roman" pitchFamily="18" charset="0"/>
                        <a:ea typeface="Times New Roman"/>
                        <a:cs typeface="Times New Roman" pitchFamily="18" charset="0"/>
                      </a:endParaRPr>
                    </a:p>
                  </a:txBody>
                  <a:tcPr marL="68580" marR="68580" marT="9525" marB="0" anchor="ctr"/>
                </a:tc>
              </a:tr>
              <a:tr h="432623">
                <a:tc>
                  <a:txBody>
                    <a:bodyPr/>
                    <a:lstStyle/>
                    <a:p>
                      <a:pPr>
                        <a:lnSpc>
                          <a:spcPct val="100000"/>
                        </a:lnSpc>
                        <a:spcAft>
                          <a:spcPts val="0"/>
                        </a:spcAft>
                      </a:pPr>
                      <a:r>
                        <a:rPr lang="en-IN" sz="1600" b="1">
                          <a:latin typeface="+mj-lt"/>
                          <a:ea typeface="Times New Roman"/>
                          <a:cs typeface="Times New Roman" pitchFamily="18" charset="0"/>
                        </a:rPr>
                        <a:t>T O </a:t>
                      </a:r>
                      <a:r>
                        <a:rPr lang="en-IN" sz="1600" b="1" baseline="-25000">
                          <a:latin typeface="+mj-lt"/>
                          <a:ea typeface="Times New Roman"/>
                          <a:cs typeface="Times New Roman" pitchFamily="18" charset="0"/>
                        </a:rPr>
                        <a:t>2</a:t>
                      </a:r>
                      <a:endParaRPr lang="en-IN" sz="1600" b="1">
                        <a:latin typeface="+mj-lt"/>
                        <a:ea typeface="Times New Roman"/>
                        <a:cs typeface="Times New Roman" pitchFamily="18" charset="0"/>
                      </a:endParaRPr>
                    </a:p>
                  </a:txBody>
                  <a:tcPr marL="68580" marR="68580" marT="9525" marB="0" anchor="ctr"/>
                </a:tc>
                <a:tc gridSpan="4">
                  <a:txBody>
                    <a:bodyPr/>
                    <a:lstStyle/>
                    <a:p>
                      <a:pPr>
                        <a:lnSpc>
                          <a:spcPct val="100000"/>
                        </a:lnSpc>
                        <a:spcAft>
                          <a:spcPts val="0"/>
                        </a:spcAft>
                      </a:pPr>
                      <a:r>
                        <a:rPr lang="en-IN" sz="1600" b="1" kern="1200" dirty="0" smtClean="0">
                          <a:solidFill>
                            <a:schemeClr val="tx1"/>
                          </a:solidFill>
                          <a:latin typeface="+mn-lt"/>
                          <a:ea typeface="Calibri"/>
                          <a:cs typeface="Times New Roman" pitchFamily="18" charset="0"/>
                        </a:rPr>
                        <a:t>Weeding  through earthling up at 15 DAS +</a:t>
                      </a:r>
                      <a:r>
                        <a:rPr lang="en-IN" sz="1600" b="1" kern="1200" dirty="0" smtClean="0">
                          <a:solidFill>
                            <a:schemeClr val="tx1"/>
                          </a:solidFill>
                          <a:latin typeface="+mj-lt"/>
                          <a:ea typeface="Calibri"/>
                          <a:cs typeface="Times New Roman" pitchFamily="18" charset="0"/>
                        </a:rPr>
                        <a:t>Use of herbicide </a:t>
                      </a:r>
                      <a:r>
                        <a:rPr lang="en-IN" sz="1600" b="1" kern="1200" dirty="0" err="1" smtClean="0">
                          <a:solidFill>
                            <a:schemeClr val="tx1"/>
                          </a:solidFill>
                          <a:latin typeface="+mj-lt"/>
                          <a:ea typeface="Calibri"/>
                          <a:cs typeface="Times New Roman" pitchFamily="18" charset="0"/>
                        </a:rPr>
                        <a:t>Tembotrione</a:t>
                      </a:r>
                      <a:r>
                        <a:rPr lang="en-IN" sz="1600" b="1" kern="1200" dirty="0" smtClean="0">
                          <a:solidFill>
                            <a:schemeClr val="tx1"/>
                          </a:solidFill>
                          <a:latin typeface="+mj-lt"/>
                          <a:ea typeface="Calibri"/>
                          <a:cs typeface="Times New Roman" pitchFamily="18" charset="0"/>
                        </a:rPr>
                        <a:t> 42% SC @287.5 ml/ha at 20 DAS </a:t>
                      </a:r>
                      <a:endParaRPr lang="en-IN" sz="1600" b="1" kern="1200" dirty="0">
                        <a:solidFill>
                          <a:schemeClr val="tx1"/>
                        </a:solidFill>
                        <a:latin typeface="+mj-lt"/>
                        <a:ea typeface="Calibri"/>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gridSpan="2">
                  <a:txBody>
                    <a:bodyPr/>
                    <a:lstStyle/>
                    <a:p>
                      <a:pPr>
                        <a:lnSpc>
                          <a:spcPct val="100000"/>
                        </a:lnSpc>
                        <a:spcAft>
                          <a:spcPts val="0"/>
                        </a:spcAft>
                      </a:pPr>
                      <a:r>
                        <a:rPr lang="en-IN" sz="1600" b="1" dirty="0" smtClean="0">
                          <a:latin typeface="+mj-lt"/>
                          <a:ea typeface="Times New Roman"/>
                          <a:cs typeface="Times New Roman" pitchFamily="18" charset="0"/>
                        </a:rPr>
                        <a:t>Source:-</a:t>
                      </a:r>
                      <a:r>
                        <a:rPr lang="en-IN" sz="1600" b="1" kern="1200" dirty="0" smtClean="0">
                          <a:solidFill>
                            <a:schemeClr val="tx1"/>
                          </a:solidFill>
                          <a:latin typeface="+mn-lt"/>
                          <a:ea typeface="Times New Roman"/>
                          <a:cs typeface="Times New Roman" pitchFamily="18" charset="0"/>
                        </a:rPr>
                        <a:t>OUAT 2019</a:t>
                      </a:r>
                      <a:endParaRPr lang="en-IN" sz="1600" b="1" dirty="0">
                        <a:latin typeface="+mj-lt"/>
                        <a:ea typeface="Times New Roman"/>
                        <a:cs typeface="Times New Roman" pitchFamily="18" charset="0"/>
                      </a:endParaRPr>
                    </a:p>
                  </a:txBody>
                  <a:tcPr marL="0" marR="0" marT="0" marB="0" anchor="ctr"/>
                </a:tc>
                <a:tc hMerge="1">
                  <a:txBody>
                    <a:bodyPr/>
                    <a:lstStyle/>
                    <a:p>
                      <a:pPr>
                        <a:lnSpc>
                          <a:spcPct val="100000"/>
                        </a:lnSpc>
                        <a:spcAft>
                          <a:spcPts val="0"/>
                        </a:spcAft>
                      </a:pPr>
                      <a:endParaRPr lang="en-IN" sz="1600" dirty="0">
                        <a:latin typeface="Times New Roman" pitchFamily="18" charset="0"/>
                        <a:ea typeface="Times New Roman"/>
                        <a:cs typeface="Times New Roman" pitchFamily="18" charset="0"/>
                      </a:endParaRPr>
                    </a:p>
                  </a:txBody>
                  <a:tcPr marL="0" marR="0" marT="0" marB="0" anchor="ctr"/>
                </a:tc>
              </a:tr>
              <a:tr h="514350">
                <a:tc rowSpan="2">
                  <a:txBody>
                    <a:bodyPr/>
                    <a:lstStyle/>
                    <a:p>
                      <a:pPr>
                        <a:lnSpc>
                          <a:spcPct val="100000"/>
                        </a:lnSpc>
                        <a:spcAft>
                          <a:spcPts val="0"/>
                        </a:spcAft>
                      </a:pPr>
                      <a:r>
                        <a:rPr lang="en-IN" sz="1600" b="1">
                          <a:latin typeface="+mj-lt"/>
                          <a:ea typeface="Times New Roman"/>
                          <a:cs typeface="Times New Roman" pitchFamily="18" charset="0"/>
                        </a:rPr>
                        <a:t>Characteristics of technology</a:t>
                      </a:r>
                    </a:p>
                  </a:txBody>
                  <a:tcPr marL="68580" marR="68580" marT="9525" marB="0" anchor="ctr"/>
                </a:tc>
                <a:tc gridSpan="6">
                  <a:txBody>
                    <a:bodyPr/>
                    <a:lstStyle/>
                    <a:p>
                      <a:pPr>
                        <a:lnSpc>
                          <a:spcPct val="100000"/>
                        </a:lnSpc>
                        <a:spcAft>
                          <a:spcPts val="0"/>
                        </a:spcAft>
                      </a:pPr>
                      <a:r>
                        <a:rPr lang="en-IN" sz="1600" b="1" kern="1200" dirty="0" smtClean="0">
                          <a:solidFill>
                            <a:schemeClr val="tx1"/>
                          </a:solidFill>
                          <a:latin typeface="+mj-lt"/>
                          <a:ea typeface="Times New Roman"/>
                          <a:cs typeface="Times New Roman" pitchFamily="18" charset="0"/>
                        </a:rPr>
                        <a:t>TO</a:t>
                      </a:r>
                      <a:r>
                        <a:rPr lang="en-IN" sz="1600" b="1" kern="1200" baseline="-25000" dirty="0" smtClean="0">
                          <a:solidFill>
                            <a:schemeClr val="tx1"/>
                          </a:solidFill>
                          <a:latin typeface="+mj-lt"/>
                          <a:ea typeface="Times New Roman"/>
                          <a:cs typeface="Times New Roman" pitchFamily="18" charset="0"/>
                        </a:rPr>
                        <a:t>1</a:t>
                      </a:r>
                      <a:r>
                        <a:rPr lang="en-IN" sz="1600" b="1" kern="1200" dirty="0" smtClean="0">
                          <a:solidFill>
                            <a:schemeClr val="tx1"/>
                          </a:solidFill>
                          <a:latin typeface="+mj-lt"/>
                          <a:ea typeface="Times New Roman"/>
                          <a:cs typeface="Times New Roman" pitchFamily="18" charset="0"/>
                        </a:rPr>
                        <a:t>- </a:t>
                      </a:r>
                      <a:r>
                        <a:rPr lang="en-IN" sz="1600" b="1" kern="1200" dirty="0" err="1" smtClean="0">
                          <a:solidFill>
                            <a:schemeClr val="tx1"/>
                          </a:solidFill>
                          <a:latin typeface="+mj-lt"/>
                          <a:ea typeface="Times New Roman"/>
                          <a:cs typeface="Times New Roman" pitchFamily="18" charset="0"/>
                        </a:rPr>
                        <a:t>Atrazine</a:t>
                      </a:r>
                      <a:r>
                        <a:rPr lang="en-IN" sz="1600" b="1" kern="1200" dirty="0" smtClean="0">
                          <a:solidFill>
                            <a:schemeClr val="tx1"/>
                          </a:solidFill>
                          <a:latin typeface="+mj-lt"/>
                          <a:ea typeface="Times New Roman"/>
                          <a:cs typeface="Times New Roman" pitchFamily="18" charset="0"/>
                        </a:rPr>
                        <a:t> controls effectively grasses, edges and broad leaves weeds</a:t>
                      </a:r>
                      <a:endParaRPr lang="en-IN" sz="1600" b="1" kern="1200" dirty="0">
                        <a:solidFill>
                          <a:schemeClr val="tx1"/>
                        </a:solidFill>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04800">
                <a:tc vMerge="1">
                  <a:txBody>
                    <a:bodyPr/>
                    <a:lstStyle/>
                    <a:p>
                      <a:endParaRPr lang="en-IN"/>
                    </a:p>
                  </a:txBody>
                  <a:tcPr/>
                </a:tc>
                <a:tc gridSpan="6">
                  <a:txBody>
                    <a:bodyPr/>
                    <a:lstStyle/>
                    <a:p>
                      <a:pPr>
                        <a:lnSpc>
                          <a:spcPct val="100000"/>
                        </a:lnSpc>
                        <a:spcAft>
                          <a:spcPts val="0"/>
                        </a:spcAft>
                      </a:pPr>
                      <a:r>
                        <a:rPr lang="en-IN" sz="1600" b="1" kern="1200" dirty="0" smtClean="0">
                          <a:solidFill>
                            <a:schemeClr val="tx1"/>
                          </a:solidFill>
                          <a:latin typeface="+mj-lt"/>
                          <a:ea typeface="Times New Roman"/>
                          <a:cs typeface="Times New Roman" pitchFamily="18" charset="0"/>
                        </a:rPr>
                        <a:t>TO</a:t>
                      </a:r>
                      <a:r>
                        <a:rPr lang="en-IN" sz="1600" b="1" kern="1200" baseline="-25000" dirty="0" smtClean="0">
                          <a:solidFill>
                            <a:schemeClr val="tx1"/>
                          </a:solidFill>
                          <a:latin typeface="+mj-lt"/>
                          <a:ea typeface="Times New Roman"/>
                          <a:cs typeface="Times New Roman" pitchFamily="18" charset="0"/>
                        </a:rPr>
                        <a:t>2</a:t>
                      </a:r>
                      <a:r>
                        <a:rPr lang="en-IN" sz="1600" b="1" kern="1200" dirty="0" smtClean="0">
                          <a:solidFill>
                            <a:schemeClr val="tx1"/>
                          </a:solidFill>
                          <a:latin typeface="+mj-lt"/>
                          <a:ea typeface="Times New Roman"/>
                          <a:cs typeface="Times New Roman" pitchFamily="18" charset="0"/>
                        </a:rPr>
                        <a:t>- </a:t>
                      </a:r>
                      <a:r>
                        <a:rPr lang="en-IN" sz="1600" b="1" kern="1200" dirty="0" err="1" smtClean="0">
                          <a:solidFill>
                            <a:schemeClr val="tx1"/>
                          </a:solidFill>
                          <a:latin typeface="+mn-lt"/>
                          <a:ea typeface="Calibri"/>
                          <a:cs typeface="Times New Roman" pitchFamily="18" charset="0"/>
                        </a:rPr>
                        <a:t>Tembotrione</a:t>
                      </a:r>
                      <a:r>
                        <a:rPr lang="en-IN" sz="1600" b="1" kern="1200" dirty="0" smtClean="0">
                          <a:solidFill>
                            <a:schemeClr val="tx1"/>
                          </a:solidFill>
                          <a:latin typeface="+mn-lt"/>
                          <a:ea typeface="Calibri"/>
                          <a:cs typeface="Times New Roman" pitchFamily="18" charset="0"/>
                        </a:rPr>
                        <a:t> </a:t>
                      </a:r>
                      <a:r>
                        <a:rPr lang="en-IN" sz="1600" b="1" kern="1200" dirty="0" smtClean="0">
                          <a:solidFill>
                            <a:schemeClr val="tx1"/>
                          </a:solidFill>
                          <a:latin typeface="+mn-lt"/>
                          <a:ea typeface="Times New Roman"/>
                          <a:cs typeface="Times New Roman" pitchFamily="18" charset="0"/>
                        </a:rPr>
                        <a:t>controls effectively grasses, edges and broad leaves weeds</a:t>
                      </a:r>
                      <a:endParaRPr lang="en-IN" sz="1600" b="1" kern="1200" dirty="0">
                        <a:solidFill>
                          <a:schemeClr val="tx1"/>
                        </a:solidFill>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85800">
                <a:tc>
                  <a:txBody>
                    <a:bodyPr/>
                    <a:lstStyle/>
                    <a:p>
                      <a:pPr>
                        <a:lnSpc>
                          <a:spcPct val="100000"/>
                        </a:lnSpc>
                        <a:spcAft>
                          <a:spcPts val="0"/>
                        </a:spcAft>
                      </a:pPr>
                      <a:r>
                        <a:rPr lang="en-IN" sz="1600" b="1">
                          <a:latin typeface="+mj-lt"/>
                          <a:ea typeface="Times New Roman"/>
                          <a:cs typeface="Times New Roman" pitchFamily="18" charset="0"/>
                        </a:rPr>
                        <a:t>Observation Parameters </a:t>
                      </a:r>
                    </a:p>
                  </a:txBody>
                  <a:tcPr marL="68580" marR="68580" marT="9525" marB="0" anchor="ctr"/>
                </a:tc>
                <a:tc gridSpan="2">
                  <a:txBody>
                    <a:bodyPr/>
                    <a:lstStyle/>
                    <a:p>
                      <a:pPr>
                        <a:lnSpc>
                          <a:spcPct val="100000"/>
                        </a:lnSpc>
                        <a:spcAft>
                          <a:spcPts val="0"/>
                        </a:spcAft>
                      </a:pPr>
                      <a:r>
                        <a:rPr lang="en-US" sz="1600" b="1" dirty="0" smtClean="0">
                          <a:solidFill>
                            <a:schemeClr val="tx1"/>
                          </a:solidFill>
                          <a:latin typeface="+mj-lt"/>
                          <a:ea typeface="Times New Roman"/>
                          <a:cs typeface="Times New Roman" pitchFamily="18" charset="0"/>
                        </a:rPr>
                        <a:t>Weed</a:t>
                      </a:r>
                      <a:r>
                        <a:rPr lang="en-US" sz="1600" b="1" baseline="0" dirty="0" smtClean="0">
                          <a:solidFill>
                            <a:schemeClr val="tx1"/>
                          </a:solidFill>
                          <a:latin typeface="+mj-lt"/>
                          <a:ea typeface="Times New Roman"/>
                          <a:cs typeface="Times New Roman" pitchFamily="18" charset="0"/>
                        </a:rPr>
                        <a:t> flora count, No</a:t>
                      </a:r>
                      <a:r>
                        <a:rPr lang="en-US" sz="1600" b="1" dirty="0" smtClean="0">
                          <a:solidFill>
                            <a:schemeClr val="tx1"/>
                          </a:solidFill>
                          <a:latin typeface="+mj-lt"/>
                          <a:ea typeface="Times New Roman"/>
                          <a:cs typeface="Times New Roman" pitchFamily="18" charset="0"/>
                        </a:rPr>
                        <a:t> </a:t>
                      </a:r>
                      <a:r>
                        <a:rPr lang="en-US" sz="1600" b="1" dirty="0">
                          <a:solidFill>
                            <a:schemeClr val="tx1"/>
                          </a:solidFill>
                          <a:latin typeface="+mj-lt"/>
                          <a:ea typeface="Times New Roman"/>
                          <a:cs typeface="Times New Roman" pitchFamily="18" charset="0"/>
                        </a:rPr>
                        <a:t>of </a:t>
                      </a:r>
                      <a:r>
                        <a:rPr lang="en-US" sz="1600" b="1" dirty="0" smtClean="0">
                          <a:solidFill>
                            <a:schemeClr val="tx1"/>
                          </a:solidFill>
                          <a:latin typeface="+mj-lt"/>
                          <a:ea typeface="Times New Roman"/>
                          <a:cs typeface="Times New Roman" pitchFamily="18" charset="0"/>
                        </a:rPr>
                        <a:t>cobs/</a:t>
                      </a:r>
                      <a:r>
                        <a:rPr lang="en-US" sz="1600" b="1" dirty="0" err="1" smtClean="0">
                          <a:solidFill>
                            <a:schemeClr val="tx1"/>
                          </a:solidFill>
                          <a:latin typeface="+mj-lt"/>
                          <a:ea typeface="Times New Roman"/>
                          <a:cs typeface="Times New Roman" pitchFamily="18" charset="0"/>
                        </a:rPr>
                        <a:t>plant,cob</a:t>
                      </a:r>
                      <a:r>
                        <a:rPr lang="en-US" sz="1600" b="1" dirty="0" smtClean="0">
                          <a:solidFill>
                            <a:schemeClr val="tx1"/>
                          </a:solidFill>
                          <a:latin typeface="+mj-lt"/>
                          <a:ea typeface="Times New Roman"/>
                          <a:cs typeface="Times New Roman" pitchFamily="18" charset="0"/>
                        </a:rPr>
                        <a:t> weight(g.),</a:t>
                      </a:r>
                    </a:p>
                    <a:p>
                      <a:pPr>
                        <a:lnSpc>
                          <a:spcPct val="100000"/>
                        </a:lnSpc>
                        <a:spcAft>
                          <a:spcPts val="0"/>
                        </a:spcAft>
                      </a:pPr>
                      <a:r>
                        <a:rPr lang="en-US" sz="1600" b="1" dirty="0" smtClean="0">
                          <a:solidFill>
                            <a:schemeClr val="tx1"/>
                          </a:solidFill>
                          <a:latin typeface="+mj-lt"/>
                          <a:ea typeface="Times New Roman"/>
                          <a:cs typeface="Times New Roman" pitchFamily="18" charset="0"/>
                        </a:rPr>
                        <a:t>1000 </a:t>
                      </a:r>
                      <a:r>
                        <a:rPr lang="en-US" sz="1600" b="1" dirty="0">
                          <a:solidFill>
                            <a:schemeClr val="tx1"/>
                          </a:solidFill>
                          <a:latin typeface="+mj-lt"/>
                          <a:ea typeface="Times New Roman"/>
                          <a:cs typeface="Times New Roman" pitchFamily="18" charset="0"/>
                        </a:rPr>
                        <a:t>grain </a:t>
                      </a:r>
                      <a:r>
                        <a:rPr lang="en-US" sz="1600" b="1" dirty="0" smtClean="0">
                          <a:solidFill>
                            <a:schemeClr val="tx1"/>
                          </a:solidFill>
                          <a:latin typeface="+mj-lt"/>
                          <a:ea typeface="Times New Roman"/>
                          <a:cs typeface="Times New Roman" pitchFamily="18" charset="0"/>
                        </a:rPr>
                        <a:t>wt</a:t>
                      </a:r>
                      <a:endParaRPr lang="en-IN" sz="1600" b="1" dirty="0">
                        <a:solidFill>
                          <a:schemeClr val="tx1"/>
                        </a:solidFill>
                        <a:latin typeface="+mj-lt"/>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00000"/>
                        </a:lnSpc>
                        <a:spcAft>
                          <a:spcPts val="0"/>
                        </a:spcAft>
                      </a:pPr>
                      <a:r>
                        <a:rPr lang="en-IN" sz="1600" b="1" dirty="0">
                          <a:latin typeface="+mj-lt"/>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00000"/>
                        </a:lnSpc>
                        <a:spcAft>
                          <a:spcPts val="0"/>
                        </a:spcAft>
                      </a:pPr>
                      <a:r>
                        <a:rPr lang="en-US" sz="1600" b="1" dirty="0">
                          <a:latin typeface="+mj-lt"/>
                          <a:ea typeface="Times New Roman"/>
                          <a:cs typeface="Times New Roman" pitchFamily="18" charset="0"/>
                        </a:rPr>
                        <a:t> Weed control efficiency Yield (q/ha), B:C ratio, </a:t>
                      </a:r>
                      <a:endParaRPr lang="en-IN" sz="1600" b="1" dirty="0">
                        <a:latin typeface="+mj-lt"/>
                        <a:ea typeface="Times New Roman"/>
                        <a:cs typeface="Times New Roman" pitchFamily="18" charset="0"/>
                      </a:endParaRPr>
                    </a:p>
                  </a:txBody>
                  <a:tcPr marL="68580" marR="68580" marT="9525" marB="0" anchor="ctr"/>
                </a:tc>
              </a:tr>
              <a:tr h="432623">
                <a:tc>
                  <a:txBody>
                    <a:bodyPr/>
                    <a:lstStyle/>
                    <a:p>
                      <a:pPr>
                        <a:lnSpc>
                          <a:spcPct val="100000"/>
                        </a:lnSpc>
                        <a:spcAft>
                          <a:spcPts val="0"/>
                        </a:spcAft>
                      </a:pPr>
                      <a:r>
                        <a:rPr lang="en-US" sz="1600" b="1">
                          <a:latin typeface="+mj-lt"/>
                          <a:ea typeface="Times New Roman"/>
                          <a:cs typeface="Times New Roman" pitchFamily="18" charset="0"/>
                        </a:rPr>
                        <a:t>farmers feedback </a:t>
                      </a:r>
                      <a:endParaRPr lang="en-IN" sz="1600" b="1">
                        <a:latin typeface="+mj-lt"/>
                        <a:ea typeface="Times New Roman"/>
                        <a:cs typeface="Times New Roman" pitchFamily="18" charset="0"/>
                      </a:endParaRPr>
                    </a:p>
                  </a:txBody>
                  <a:tcPr marL="68580" marR="68580" marT="9525" marB="0" anchor="ctr"/>
                </a:tc>
                <a:tc gridSpan="2">
                  <a:txBody>
                    <a:bodyPr/>
                    <a:lstStyle/>
                    <a:p>
                      <a:pPr>
                        <a:lnSpc>
                          <a:spcPct val="100000"/>
                        </a:lnSpc>
                      </a:pPr>
                      <a:endParaRPr lang="en-IN" sz="1600" b="1" dirty="0">
                        <a:latin typeface="+mj-lt"/>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00000"/>
                        </a:lnSpc>
                      </a:pPr>
                      <a:endParaRPr lang="en-IN" sz="1600" b="1" dirty="0">
                        <a:latin typeface="+mj-lt"/>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00000"/>
                        </a:lnSpc>
                      </a:pPr>
                      <a:endParaRPr lang="en-IN" sz="1600" b="1" dirty="0">
                        <a:latin typeface="+mj-lt"/>
                        <a:cs typeface="Times New Roman" pitchFamily="18" charset="0"/>
                      </a:endParaRPr>
                    </a:p>
                  </a:txBody>
                  <a:tcPr marL="68580" marR="68580" marT="9525" marB="0" anchor="ctr"/>
                </a:tc>
              </a:tr>
              <a:tr h="432623">
                <a:tc>
                  <a:txBody>
                    <a:bodyPr/>
                    <a:lstStyle/>
                    <a:p>
                      <a:pPr>
                        <a:lnSpc>
                          <a:spcPct val="100000"/>
                        </a:lnSpc>
                        <a:spcAft>
                          <a:spcPts val="0"/>
                        </a:spcAft>
                      </a:pPr>
                      <a:r>
                        <a:rPr lang="en-IN" sz="1600" b="1">
                          <a:latin typeface="+mj-lt"/>
                          <a:ea typeface="Times New Roman"/>
                          <a:cs typeface="Times New Roman" pitchFamily="18" charset="0"/>
                        </a:rPr>
                        <a:t>Scientist(s) to be involved </a:t>
                      </a:r>
                    </a:p>
                  </a:txBody>
                  <a:tcPr marL="68580" marR="68580" marT="9525" marB="0" anchor="ctr"/>
                </a:tc>
                <a:tc gridSpan="6">
                  <a:txBody>
                    <a:bodyPr/>
                    <a:lstStyle/>
                    <a:p>
                      <a:pPr>
                        <a:lnSpc>
                          <a:spcPct val="100000"/>
                        </a:lnSpc>
                        <a:spcAft>
                          <a:spcPts val="0"/>
                        </a:spcAft>
                      </a:pPr>
                      <a:r>
                        <a:rPr lang="en-US" sz="1600" b="1" dirty="0">
                          <a:latin typeface="+mj-lt"/>
                          <a:ea typeface="Times New Roman"/>
                          <a:cs typeface="Times New Roman" pitchFamily="18" charset="0"/>
                        </a:rPr>
                        <a:t> L. K. </a:t>
                      </a:r>
                      <a:r>
                        <a:rPr lang="en-US" sz="1600" b="1" dirty="0" err="1">
                          <a:latin typeface="+mj-lt"/>
                          <a:ea typeface="Times New Roman"/>
                          <a:cs typeface="Times New Roman" pitchFamily="18" charset="0"/>
                        </a:rPr>
                        <a:t>Mohanty</a:t>
                      </a:r>
                      <a:r>
                        <a:rPr lang="en-US" sz="1600" b="1" dirty="0">
                          <a:latin typeface="+mj-lt"/>
                          <a:ea typeface="Times New Roman"/>
                          <a:cs typeface="Times New Roman" pitchFamily="18" charset="0"/>
                        </a:rPr>
                        <a:t>, Scientist (</a:t>
                      </a:r>
                      <a:r>
                        <a:rPr lang="en-US" sz="1600" b="1" dirty="0" smtClean="0">
                          <a:latin typeface="+mj-lt"/>
                          <a:ea typeface="Times New Roman"/>
                          <a:cs typeface="Times New Roman" pitchFamily="18" charset="0"/>
                        </a:rPr>
                        <a:t>Agronomy)</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959086393"/>
              </p:ext>
            </p:extLst>
          </p:nvPr>
        </p:nvGraphicFramePr>
        <p:xfrm>
          <a:off x="1" y="82237"/>
          <a:ext cx="9143999" cy="6581354"/>
        </p:xfrm>
        <a:graphic>
          <a:graphicData uri="http://schemas.openxmlformats.org/drawingml/2006/table">
            <a:tbl>
              <a:tblPr firstRow="1" bandRow="1">
                <a:tableStyleId>{5940675A-B579-460E-94D1-54222C63F5DA}</a:tableStyleId>
              </a:tblPr>
              <a:tblGrid>
                <a:gridCol w="2165684"/>
                <a:gridCol w="2566737"/>
                <a:gridCol w="1042737"/>
                <a:gridCol w="1163052"/>
                <a:gridCol w="2205789"/>
              </a:tblGrid>
              <a:tr h="374965">
                <a:tc>
                  <a:txBody>
                    <a:bodyPr/>
                    <a:lstStyle/>
                    <a:p>
                      <a:pPr>
                        <a:lnSpc>
                          <a:spcPct val="115000"/>
                        </a:lnSpc>
                        <a:spcAft>
                          <a:spcPts val="0"/>
                        </a:spcAft>
                      </a:pPr>
                      <a:r>
                        <a:rPr lang="en-IN" sz="1600" b="1" dirty="0" smtClean="0">
                          <a:latin typeface="+mn-lt"/>
                          <a:ea typeface="Times New Roman"/>
                          <a:cs typeface="Times New Roman" pitchFamily="18" charset="0"/>
                        </a:rPr>
                        <a:t>OFT </a:t>
                      </a:r>
                      <a:r>
                        <a:rPr lang="en-IN" sz="1600" b="1" dirty="0">
                          <a:latin typeface="+mn-lt"/>
                          <a:ea typeface="Times New Roman"/>
                          <a:cs typeface="Times New Roman" pitchFamily="18" charset="0"/>
                        </a:rPr>
                        <a:t>No. 2 </a:t>
                      </a:r>
                    </a:p>
                  </a:txBody>
                  <a:tcPr marL="41932" marR="41932" marT="5824" marB="0" anchor="ctr">
                    <a:solidFill>
                      <a:srgbClr val="FFCC99"/>
                    </a:solidFill>
                  </a:tcPr>
                </a:tc>
                <a:tc gridSpan="4">
                  <a:txBody>
                    <a:bodyPr/>
                    <a:lstStyle/>
                    <a:p>
                      <a:pPr>
                        <a:lnSpc>
                          <a:spcPct val="115000"/>
                        </a:lnSpc>
                        <a:spcAft>
                          <a:spcPts val="0"/>
                        </a:spcAft>
                      </a:pPr>
                      <a:r>
                        <a:rPr lang="en-US" sz="1600" b="1" dirty="0" smtClean="0">
                          <a:latin typeface="+mn-lt"/>
                          <a:ea typeface="Times New Roman"/>
                          <a:cs typeface="Times New Roman" pitchFamily="18" charset="0"/>
                        </a:rPr>
                        <a:t>Assessment </a:t>
                      </a:r>
                      <a:r>
                        <a:rPr lang="en-US" sz="1600" b="1" dirty="0">
                          <a:latin typeface="+mn-lt"/>
                          <a:ea typeface="Times New Roman"/>
                          <a:cs typeface="Times New Roman" pitchFamily="18" charset="0"/>
                        </a:rPr>
                        <a:t>of </a:t>
                      </a:r>
                      <a:r>
                        <a:rPr lang="en-US" sz="1600" b="1" baseline="0" dirty="0" smtClean="0">
                          <a:latin typeface="+mn-lt"/>
                          <a:ea typeface="Times New Roman"/>
                          <a:cs typeface="Times New Roman" pitchFamily="18" charset="0"/>
                        </a:rPr>
                        <a:t> weed management</a:t>
                      </a:r>
                      <a:r>
                        <a:rPr lang="en-US" sz="1600" b="1" dirty="0" smtClean="0">
                          <a:latin typeface="+mn-lt"/>
                          <a:ea typeface="Times New Roman"/>
                          <a:cs typeface="Times New Roman" pitchFamily="18" charset="0"/>
                        </a:rPr>
                        <a:t>  in</a:t>
                      </a:r>
                      <a:r>
                        <a:rPr lang="en-US" sz="1600" b="1" baseline="0" dirty="0" smtClean="0">
                          <a:latin typeface="+mn-lt"/>
                          <a:ea typeface="Times New Roman"/>
                          <a:cs typeface="Times New Roman" pitchFamily="18" charset="0"/>
                        </a:rPr>
                        <a:t> Sugarcane</a:t>
                      </a:r>
                      <a:r>
                        <a:rPr lang="en-US" sz="1600" b="1" dirty="0" smtClean="0">
                          <a:latin typeface="+mn-lt"/>
                          <a:ea typeface="Times New Roman"/>
                          <a:cs typeface="Times New Roman" pitchFamily="18" charset="0"/>
                        </a:rPr>
                        <a:t> </a:t>
                      </a:r>
                      <a:endParaRPr lang="en-IN" sz="1600" b="1" dirty="0">
                        <a:latin typeface="+mn-lt"/>
                        <a:ea typeface="Times New Roman"/>
                        <a:cs typeface="Times New Roman" pitchFamily="18" charset="0"/>
                      </a:endParaRPr>
                    </a:p>
                  </a:txBody>
                  <a:tcPr marL="41932" marR="41932" marT="5824"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72858">
                <a:tc>
                  <a:txBody>
                    <a:bodyPr/>
                    <a:lstStyle/>
                    <a:p>
                      <a:pPr>
                        <a:lnSpc>
                          <a:spcPct val="115000"/>
                        </a:lnSpc>
                        <a:spcAft>
                          <a:spcPts val="0"/>
                        </a:spcAft>
                      </a:pPr>
                      <a:r>
                        <a:rPr lang="en-IN" sz="1600" b="1" dirty="0">
                          <a:latin typeface="+mn-lt"/>
                          <a:ea typeface="Times New Roman"/>
                          <a:cs typeface="Times New Roman" pitchFamily="18" charset="0"/>
                        </a:rPr>
                        <a:t>Season &amp; Year </a:t>
                      </a:r>
                    </a:p>
                  </a:txBody>
                  <a:tcPr marL="41932" marR="41932" marT="5824" marB="0" anchor="ctr"/>
                </a:tc>
                <a:tc>
                  <a:txBody>
                    <a:bodyPr/>
                    <a:lstStyle/>
                    <a:p>
                      <a:pPr>
                        <a:lnSpc>
                          <a:spcPct val="115000"/>
                        </a:lnSpc>
                        <a:spcAft>
                          <a:spcPts val="0"/>
                        </a:spcAft>
                      </a:pPr>
                      <a:r>
                        <a:rPr lang="en-US" sz="1600" b="1" dirty="0">
                          <a:latin typeface="+mn-lt"/>
                          <a:ea typeface="Times New Roman"/>
                          <a:cs typeface="Times New Roman" pitchFamily="18" charset="0"/>
                        </a:rPr>
                        <a:t>Rabi, </a:t>
                      </a:r>
                      <a:r>
                        <a:rPr lang="en-US" sz="1600" b="1" dirty="0" smtClean="0">
                          <a:latin typeface="+mn-lt"/>
                          <a:ea typeface="Times New Roman"/>
                          <a:cs typeface="Times New Roman" pitchFamily="18" charset="0"/>
                        </a:rPr>
                        <a:t>2020-21 </a:t>
                      </a:r>
                      <a:endParaRPr lang="en-IN" sz="1600" b="1" dirty="0">
                        <a:latin typeface="+mn-lt"/>
                        <a:ea typeface="Times New Roman"/>
                        <a:cs typeface="Times New Roman" pitchFamily="18" charset="0"/>
                      </a:endParaRPr>
                    </a:p>
                  </a:txBody>
                  <a:tcPr marL="41932" marR="41932" marT="5824" marB="0" anchor="ctr"/>
                </a:tc>
                <a:tc>
                  <a:txBody>
                    <a:bodyPr/>
                    <a:lstStyle/>
                    <a:p>
                      <a:pPr>
                        <a:lnSpc>
                          <a:spcPct val="115000"/>
                        </a:lnSpc>
                        <a:spcAft>
                          <a:spcPts val="0"/>
                        </a:spcAft>
                      </a:pPr>
                      <a:r>
                        <a:rPr lang="en-IN" sz="1600" b="1" dirty="0">
                          <a:latin typeface="+mn-lt"/>
                          <a:ea typeface="Times New Roman"/>
                          <a:cs typeface="Times New Roman" pitchFamily="18" charset="0"/>
                        </a:rPr>
                        <a:t>No. of Trials &amp; villages </a:t>
                      </a:r>
                    </a:p>
                  </a:txBody>
                  <a:tcPr marL="41932" marR="41932" marT="5824" marB="0" anchor="ctr"/>
                </a:tc>
                <a:tc gridSpan="2">
                  <a:txBody>
                    <a:bodyPr/>
                    <a:lstStyle/>
                    <a:p>
                      <a:pPr>
                        <a:lnSpc>
                          <a:spcPct val="115000"/>
                        </a:lnSpc>
                        <a:spcAft>
                          <a:spcPts val="0"/>
                        </a:spcAft>
                      </a:pPr>
                      <a:r>
                        <a:rPr lang="en-IN" sz="1600" b="1" dirty="0">
                          <a:latin typeface="+mn-lt"/>
                          <a:ea typeface="Times New Roman"/>
                          <a:cs typeface="Times New Roman" pitchFamily="18" charset="0"/>
                        </a:rPr>
                        <a:t>07 </a:t>
                      </a:r>
                      <a:r>
                        <a:rPr lang="en-IN" sz="1600" b="1" dirty="0" smtClean="0">
                          <a:latin typeface="+mn-lt"/>
                          <a:ea typeface="Times New Roman"/>
                          <a:cs typeface="Times New Roman" pitchFamily="18" charset="0"/>
                        </a:rPr>
                        <a:t>(</a:t>
                      </a:r>
                      <a:r>
                        <a:rPr lang="en-IN" sz="1600" b="1" dirty="0" err="1" smtClean="0">
                          <a:latin typeface="+mn-lt"/>
                          <a:ea typeface="Times New Roman"/>
                          <a:cs typeface="Times New Roman" pitchFamily="18" charset="0"/>
                        </a:rPr>
                        <a:t>Dihakuransa</a:t>
                      </a:r>
                      <a:r>
                        <a:rPr lang="en-IN" sz="1600" b="1" dirty="0" smtClean="0">
                          <a:latin typeface="+mn-lt"/>
                          <a:ea typeface="Times New Roman"/>
                          <a:cs typeface="Times New Roman" pitchFamily="18" charset="0"/>
                        </a:rPr>
                        <a:t>,</a:t>
                      </a:r>
                      <a:r>
                        <a:rPr lang="en-IN" sz="1600" b="1" baseline="0" dirty="0" smtClean="0">
                          <a:latin typeface="+mn-lt"/>
                          <a:ea typeface="Times New Roman"/>
                          <a:cs typeface="Times New Roman" pitchFamily="18" charset="0"/>
                        </a:rPr>
                        <a:t> </a:t>
                      </a:r>
                      <a:r>
                        <a:rPr lang="en-IN" sz="1600" b="1" baseline="0" dirty="0" err="1" smtClean="0">
                          <a:latin typeface="+mn-lt"/>
                          <a:ea typeface="Times New Roman"/>
                          <a:cs typeface="Times New Roman" pitchFamily="18" charset="0"/>
                        </a:rPr>
                        <a:t>Damodarpur</a:t>
                      </a:r>
                      <a:r>
                        <a:rPr lang="en-IN" sz="1600" b="1" dirty="0" smtClean="0">
                          <a:latin typeface="+mn-lt"/>
                          <a:ea typeface="Times New Roman"/>
                          <a:cs typeface="Times New Roman" pitchFamily="18" charset="0"/>
                        </a:rPr>
                        <a:t>) </a:t>
                      </a:r>
                      <a:endParaRPr lang="en-IN" sz="1600" b="1" dirty="0">
                        <a:latin typeface="+mn-lt"/>
                        <a:ea typeface="Times New Roman"/>
                        <a:cs typeface="Times New Roman" pitchFamily="18" charset="0"/>
                      </a:endParaRPr>
                    </a:p>
                  </a:txBody>
                  <a:tcPr marL="41932" marR="41932" marT="5824" marB="0" anchor="ctr"/>
                </a:tc>
                <a:tc hMerge="1">
                  <a:txBody>
                    <a:bodyPr/>
                    <a:lstStyle/>
                    <a:p>
                      <a:pPr>
                        <a:lnSpc>
                          <a:spcPct val="115000"/>
                        </a:lnSpc>
                        <a:spcAft>
                          <a:spcPts val="0"/>
                        </a:spcAft>
                      </a:pPr>
                      <a:endParaRPr lang="en-IN" sz="1400">
                        <a:latin typeface="Calibri"/>
                        <a:ea typeface="Times New Roman"/>
                        <a:cs typeface="Kalinga"/>
                      </a:endParaRPr>
                    </a:p>
                  </a:txBody>
                  <a:tcPr marL="41932" marR="41932" marT="5824" marB="0" anchor="ctr"/>
                </a:tc>
              </a:tr>
              <a:tr h="1074438">
                <a:tc>
                  <a:txBody>
                    <a:bodyPr/>
                    <a:lstStyle/>
                    <a:p>
                      <a:pPr>
                        <a:lnSpc>
                          <a:spcPct val="115000"/>
                        </a:lnSpc>
                        <a:spcAft>
                          <a:spcPts val="0"/>
                        </a:spcAft>
                      </a:pPr>
                      <a:r>
                        <a:rPr lang="en-IN" sz="1600" b="1" dirty="0">
                          <a:latin typeface="+mn-lt"/>
                          <a:ea typeface="Times New Roman"/>
                          <a:cs typeface="Times New Roman" pitchFamily="18" charset="0"/>
                        </a:rPr>
                        <a:t>Crop / commodity</a:t>
                      </a:r>
                    </a:p>
                  </a:txBody>
                  <a:tcPr marL="41932" marR="41932" marT="5824" marB="0" anchor="ctr"/>
                </a:tc>
                <a:tc>
                  <a:txBody>
                    <a:bodyPr/>
                    <a:lstStyle/>
                    <a:p>
                      <a:pPr>
                        <a:lnSpc>
                          <a:spcPct val="115000"/>
                        </a:lnSpc>
                        <a:spcAft>
                          <a:spcPts val="0"/>
                        </a:spcAft>
                      </a:pPr>
                      <a:r>
                        <a:rPr lang="en-US" sz="1600" b="1" dirty="0" smtClean="0">
                          <a:latin typeface="+mn-lt"/>
                          <a:ea typeface="Times New Roman"/>
                          <a:cs typeface="Times New Roman" pitchFamily="18" charset="0"/>
                        </a:rPr>
                        <a:t>Sugarcane</a:t>
                      </a:r>
                      <a:endParaRPr lang="en-IN" sz="1600" b="1" dirty="0">
                        <a:latin typeface="+mn-lt"/>
                        <a:ea typeface="Times New Roman"/>
                        <a:cs typeface="Times New Roman" pitchFamily="18" charset="0"/>
                      </a:endParaRPr>
                    </a:p>
                  </a:txBody>
                  <a:tcPr marL="41932" marR="41932" marT="5824" marB="0" anchor="ctr"/>
                </a:tc>
                <a:tc>
                  <a:txBody>
                    <a:bodyPr/>
                    <a:lstStyle/>
                    <a:p>
                      <a:pPr>
                        <a:lnSpc>
                          <a:spcPct val="115000"/>
                        </a:lnSpc>
                        <a:spcAft>
                          <a:spcPts val="0"/>
                        </a:spcAft>
                      </a:pPr>
                      <a:r>
                        <a:rPr lang="en-IN" sz="1600" b="1" dirty="0">
                          <a:latin typeface="+mn-lt"/>
                          <a:ea typeface="Times New Roman"/>
                          <a:cs typeface="Times New Roman" pitchFamily="18" charset="0"/>
                        </a:rPr>
                        <a:t>Farming Situation</a:t>
                      </a:r>
                    </a:p>
                  </a:txBody>
                  <a:tcPr marL="41932" marR="41932" marT="5824" marB="0" anchor="ctr"/>
                </a:tc>
                <a:tc gridSpan="2">
                  <a:txBody>
                    <a:bodyPr/>
                    <a:lstStyle/>
                    <a:p>
                      <a:pPr>
                        <a:lnSpc>
                          <a:spcPct val="100000"/>
                        </a:lnSpc>
                        <a:spcAft>
                          <a:spcPts val="0"/>
                        </a:spcAft>
                      </a:pPr>
                      <a:r>
                        <a:rPr lang="en-IN" sz="1600" b="1" dirty="0" smtClean="0">
                          <a:latin typeface="+mn-lt"/>
                          <a:ea typeface="Times New Roman"/>
                          <a:cs typeface="Times New Roman" pitchFamily="18" charset="0"/>
                        </a:rPr>
                        <a:t>Season-</a:t>
                      </a:r>
                      <a:r>
                        <a:rPr lang="en-IN" sz="1600" b="1" dirty="0" err="1" smtClean="0">
                          <a:latin typeface="+mn-lt"/>
                          <a:ea typeface="Times New Roman"/>
                          <a:cs typeface="Times New Roman" pitchFamily="18" charset="0"/>
                        </a:rPr>
                        <a:t>rabi</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 land type-medium land</a:t>
                      </a:r>
                    </a:p>
                    <a:p>
                      <a:pPr>
                        <a:lnSpc>
                          <a:spcPct val="100000"/>
                        </a:lnSpc>
                        <a:spcAft>
                          <a:spcPts val="0"/>
                        </a:spcAft>
                      </a:pPr>
                      <a:r>
                        <a:rPr lang="en-IN" sz="1600" b="1" dirty="0">
                          <a:latin typeface="+mn-lt"/>
                          <a:ea typeface="Times New Roman"/>
                          <a:cs typeface="Times New Roman" pitchFamily="18" charset="0"/>
                        </a:rPr>
                        <a:t> </a:t>
                      </a:r>
                      <a:r>
                        <a:rPr lang="en-IN" sz="1600" b="1" dirty="0" smtClean="0">
                          <a:latin typeface="+mn-lt"/>
                          <a:ea typeface="Times New Roman"/>
                          <a:cs typeface="Times New Roman" pitchFamily="18" charset="0"/>
                        </a:rPr>
                        <a:t>Irrigation-Irrigated</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 Cropping system-Rice -Pulse</a:t>
                      </a:r>
                    </a:p>
                  </a:txBody>
                  <a:tcPr marL="41932" marR="41932" marT="5824" marB="0" anchor="ctr"/>
                </a:tc>
                <a:tc hMerge="1">
                  <a:txBody>
                    <a:bodyPr/>
                    <a:lstStyle/>
                    <a:p>
                      <a:pPr>
                        <a:lnSpc>
                          <a:spcPct val="115000"/>
                        </a:lnSpc>
                        <a:spcAft>
                          <a:spcPts val="0"/>
                        </a:spcAft>
                      </a:pPr>
                      <a:endParaRPr lang="en-IN" sz="1400" dirty="0">
                        <a:latin typeface="Calibri"/>
                        <a:ea typeface="Times New Roman"/>
                        <a:cs typeface="Kalinga"/>
                      </a:endParaRPr>
                    </a:p>
                  </a:txBody>
                  <a:tcPr marL="41932" marR="41932" marT="5824" marB="0" anchor="ctr"/>
                </a:tc>
              </a:tr>
              <a:tr h="713499">
                <a:tc>
                  <a:txBody>
                    <a:bodyPr/>
                    <a:lstStyle/>
                    <a:p>
                      <a:pPr>
                        <a:lnSpc>
                          <a:spcPct val="115000"/>
                        </a:lnSpc>
                        <a:spcAft>
                          <a:spcPts val="0"/>
                        </a:spcAft>
                      </a:pPr>
                      <a:r>
                        <a:rPr lang="en-IN" sz="1600" b="1">
                          <a:latin typeface="+mn-lt"/>
                          <a:ea typeface="Times New Roman"/>
                          <a:cs typeface="Times New Roman" pitchFamily="18" charset="0"/>
                        </a:rPr>
                        <a:t>Problem  diagnosed (one or many)</a:t>
                      </a:r>
                    </a:p>
                  </a:txBody>
                  <a:tcPr marL="41932" marR="41932" marT="5824" marB="0" anchor="ctr"/>
                </a:tc>
                <a:tc>
                  <a:txBody>
                    <a:bodyPr/>
                    <a:lstStyle/>
                    <a:p>
                      <a:pPr marL="0" indent="0">
                        <a:lnSpc>
                          <a:spcPct val="115000"/>
                        </a:lnSpc>
                        <a:spcAft>
                          <a:spcPts val="0"/>
                        </a:spcAft>
                      </a:pPr>
                      <a:r>
                        <a:rPr lang="en-US" sz="1600" b="1" dirty="0">
                          <a:latin typeface="+mn-lt"/>
                          <a:ea typeface="Calibri"/>
                          <a:cs typeface="Times New Roman" pitchFamily="18" charset="0"/>
                        </a:rPr>
                        <a:t>Heavy weed infestation in </a:t>
                      </a:r>
                      <a:r>
                        <a:rPr lang="en-US" sz="1600" b="1" dirty="0" smtClean="0">
                          <a:latin typeface="+mn-lt"/>
                          <a:ea typeface="Calibri"/>
                          <a:cs typeface="Times New Roman" pitchFamily="18" charset="0"/>
                        </a:rPr>
                        <a:t>sugarcane</a:t>
                      </a:r>
                      <a:endParaRPr lang="en-IN" sz="1600" b="1" dirty="0">
                        <a:latin typeface="+mn-lt"/>
                        <a:ea typeface="Calibri"/>
                        <a:cs typeface="Times New Roman" pitchFamily="18" charset="0"/>
                      </a:endParaRPr>
                    </a:p>
                  </a:txBody>
                  <a:tcPr marL="41932" marR="41932" marT="5824" marB="0" anchor="ctr"/>
                </a:tc>
                <a:tc>
                  <a:txBody>
                    <a:bodyPr/>
                    <a:lstStyle/>
                    <a:p>
                      <a:pPr>
                        <a:lnSpc>
                          <a:spcPct val="115000"/>
                        </a:lnSpc>
                        <a:spcAft>
                          <a:spcPts val="0"/>
                        </a:spcAft>
                      </a:pPr>
                      <a:r>
                        <a:rPr lang="en-IN" sz="1600" b="1" dirty="0">
                          <a:latin typeface="+mn-lt"/>
                          <a:ea typeface="Times New Roman"/>
                          <a:cs typeface="Times New Roman" pitchFamily="18" charset="0"/>
                        </a:rPr>
                        <a:t>Spread and intensity of problem</a:t>
                      </a:r>
                    </a:p>
                  </a:txBody>
                  <a:tcPr marL="41932" marR="41932" marT="5824" marB="0" anchor="ctr"/>
                </a:tc>
                <a:tc gridSpan="2">
                  <a:txBody>
                    <a:bodyPr/>
                    <a:lstStyle/>
                    <a:p>
                      <a:pPr>
                        <a:lnSpc>
                          <a:spcPct val="115000"/>
                        </a:lnSpc>
                        <a:spcAft>
                          <a:spcPts val="0"/>
                        </a:spcAft>
                      </a:pPr>
                      <a:r>
                        <a:rPr lang="en-IN" sz="1600" b="1" dirty="0" smtClean="0">
                          <a:latin typeface="+mn-lt"/>
                          <a:ea typeface="Times New Roman"/>
                          <a:cs typeface="Times New Roman" pitchFamily="18" charset="0"/>
                        </a:rPr>
                        <a:t>Problem coverage-1870 ha</a:t>
                      </a:r>
                    </a:p>
                    <a:p>
                      <a:pPr>
                        <a:lnSpc>
                          <a:spcPct val="115000"/>
                        </a:lnSpc>
                        <a:spcAft>
                          <a:spcPts val="0"/>
                        </a:spcAft>
                      </a:pPr>
                      <a:r>
                        <a:rPr lang="en-IN" sz="1600" b="1" dirty="0" smtClean="0">
                          <a:latin typeface="+mn-lt"/>
                          <a:ea typeface="Times New Roman"/>
                          <a:cs typeface="Times New Roman" pitchFamily="18" charset="0"/>
                        </a:rPr>
                        <a:t> extent of production loss- 30%</a:t>
                      </a:r>
                      <a:endParaRPr lang="en-IN" sz="1600" b="1" dirty="0">
                        <a:latin typeface="+mn-lt"/>
                        <a:ea typeface="Times New Roman"/>
                        <a:cs typeface="Times New Roman" pitchFamily="18" charset="0"/>
                      </a:endParaRPr>
                    </a:p>
                  </a:txBody>
                  <a:tcPr marL="41932" marR="41932" marT="5824" marB="0" anchor="ctr"/>
                </a:tc>
                <a:tc hMerge="1">
                  <a:txBody>
                    <a:bodyPr/>
                    <a:lstStyle/>
                    <a:p>
                      <a:pPr>
                        <a:lnSpc>
                          <a:spcPct val="115000"/>
                        </a:lnSpc>
                        <a:spcAft>
                          <a:spcPts val="0"/>
                        </a:spcAft>
                      </a:pPr>
                      <a:endParaRPr lang="en-IN" sz="1400" dirty="0">
                        <a:latin typeface="Calibri"/>
                        <a:ea typeface="Times New Roman"/>
                        <a:cs typeface="Kalinga"/>
                      </a:endParaRPr>
                    </a:p>
                  </a:txBody>
                  <a:tcPr marL="41932" marR="41932" marT="5824" marB="0" anchor="ctr"/>
                </a:tc>
              </a:tr>
              <a:tr h="247876">
                <a:tc>
                  <a:txBody>
                    <a:bodyPr/>
                    <a:lstStyle/>
                    <a:p>
                      <a:pPr>
                        <a:lnSpc>
                          <a:spcPct val="115000"/>
                        </a:lnSpc>
                        <a:spcAft>
                          <a:spcPts val="0"/>
                        </a:spcAft>
                      </a:pPr>
                      <a:r>
                        <a:rPr lang="en-IN" sz="1600" b="1">
                          <a:latin typeface="+mn-lt"/>
                          <a:ea typeface="Times New Roman"/>
                          <a:cs typeface="Times New Roman" pitchFamily="18" charset="0"/>
                        </a:rPr>
                        <a:t>FP </a:t>
                      </a:r>
                    </a:p>
                  </a:txBody>
                  <a:tcPr marL="41932" marR="41932" marT="5824" marB="0" anchor="ctr"/>
                </a:tc>
                <a:tc gridSpan="4">
                  <a:txBody>
                    <a:bodyPr/>
                    <a:lstStyle/>
                    <a:p>
                      <a:pPr>
                        <a:lnSpc>
                          <a:spcPct val="115000"/>
                        </a:lnSpc>
                        <a:spcAft>
                          <a:spcPts val="0"/>
                        </a:spcAft>
                      </a:pPr>
                      <a:r>
                        <a:rPr lang="en-US" sz="1600" b="1" dirty="0" smtClean="0">
                          <a:latin typeface="+mn-lt"/>
                          <a:ea typeface="Times New Roman"/>
                          <a:cs typeface="Times New Roman" pitchFamily="18" charset="0"/>
                        </a:rPr>
                        <a:t>Manual</a:t>
                      </a:r>
                      <a:r>
                        <a:rPr lang="en-US" sz="1600" b="1" baseline="0" dirty="0" smtClean="0">
                          <a:latin typeface="+mn-lt"/>
                          <a:ea typeface="Times New Roman"/>
                          <a:cs typeface="Times New Roman" pitchFamily="18" charset="0"/>
                        </a:rPr>
                        <a:t> </a:t>
                      </a:r>
                      <a:r>
                        <a:rPr lang="en-US" sz="1600" b="1" dirty="0" smtClean="0">
                          <a:latin typeface="+mn-lt"/>
                          <a:ea typeface="Times New Roman"/>
                          <a:cs typeface="Times New Roman" pitchFamily="18" charset="0"/>
                        </a:rPr>
                        <a:t>weeding  at 30 DAP</a:t>
                      </a:r>
                      <a:endParaRPr lang="en-IN" sz="1600" b="1" dirty="0">
                        <a:latin typeface="+mn-lt"/>
                        <a:ea typeface="Times New Roman"/>
                        <a:cs typeface="Times New Roman" pitchFamily="18" charset="0"/>
                      </a:endParaRPr>
                    </a:p>
                  </a:txBody>
                  <a:tcPr marL="41932" marR="41932" marT="5824" marB="0" anchor="ctr"/>
                </a:tc>
                <a:tc hMerge="1">
                  <a:txBody>
                    <a:bodyPr/>
                    <a:lstStyle/>
                    <a:p>
                      <a:endParaRPr lang="en-IN"/>
                    </a:p>
                  </a:txBody>
                  <a:tcPr/>
                </a:tc>
                <a:tc hMerge="1">
                  <a:txBody>
                    <a:bodyPr/>
                    <a:lstStyle/>
                    <a:p>
                      <a:endParaRPr lang="en-IN"/>
                    </a:p>
                  </a:txBody>
                  <a:tcPr/>
                </a:tc>
                <a:tc hMerge="1">
                  <a:txBody>
                    <a:bodyPr/>
                    <a:lstStyle/>
                    <a:p>
                      <a:endParaRPr lang="en-IN"/>
                    </a:p>
                  </a:txBody>
                  <a:tcPr/>
                </a:tc>
              </a:tr>
              <a:tr h="472858">
                <a:tc>
                  <a:txBody>
                    <a:bodyPr/>
                    <a:lstStyle/>
                    <a:p>
                      <a:pPr>
                        <a:lnSpc>
                          <a:spcPct val="115000"/>
                        </a:lnSpc>
                        <a:spcAft>
                          <a:spcPts val="0"/>
                        </a:spcAft>
                      </a:pPr>
                      <a:r>
                        <a:rPr lang="en-IN" sz="1600" b="1">
                          <a:latin typeface="+mn-lt"/>
                          <a:ea typeface="Times New Roman"/>
                          <a:cs typeface="Times New Roman" pitchFamily="18" charset="0"/>
                        </a:rPr>
                        <a:t>T O</a:t>
                      </a:r>
                      <a:r>
                        <a:rPr lang="en-IN" sz="1600" b="1" baseline="-25000">
                          <a:latin typeface="+mn-lt"/>
                          <a:ea typeface="Times New Roman"/>
                          <a:cs typeface="Times New Roman" pitchFamily="18" charset="0"/>
                        </a:rPr>
                        <a:t>1</a:t>
                      </a:r>
                      <a:endParaRPr lang="en-IN" sz="1600" b="1">
                        <a:latin typeface="+mn-lt"/>
                        <a:ea typeface="Times New Roman"/>
                        <a:cs typeface="Times New Roman" pitchFamily="18" charset="0"/>
                      </a:endParaRPr>
                    </a:p>
                  </a:txBody>
                  <a:tcPr marL="41932" marR="41932" marT="5824" marB="0" anchor="ctr"/>
                </a:tc>
                <a:tc gridSpan="3">
                  <a:txBody>
                    <a:bodyPr/>
                    <a:lstStyle/>
                    <a:p>
                      <a:pPr>
                        <a:lnSpc>
                          <a:spcPct val="115000"/>
                        </a:lnSpc>
                        <a:spcAft>
                          <a:spcPts val="0"/>
                        </a:spcAft>
                      </a:pPr>
                      <a:r>
                        <a:rPr lang="en-IN" sz="1600" b="1" kern="1200" dirty="0" smtClean="0">
                          <a:solidFill>
                            <a:schemeClr val="tx1"/>
                          </a:solidFill>
                          <a:latin typeface="+mn-lt"/>
                          <a:ea typeface="Calibri"/>
                          <a:cs typeface="Times New Roman" pitchFamily="18" charset="0"/>
                        </a:rPr>
                        <a:t>Use of herbicide Atrazine 50% WP @ 2kg/ha at 20 DAP</a:t>
                      </a:r>
                      <a:endParaRPr lang="en-IN" sz="1600" b="1" kern="1200" dirty="0">
                        <a:solidFill>
                          <a:schemeClr val="tx1"/>
                        </a:solidFill>
                        <a:latin typeface="+mn-lt"/>
                        <a:ea typeface="Calibri"/>
                        <a:cs typeface="Times New Roman" pitchFamily="18" charset="0"/>
                      </a:endParaRPr>
                    </a:p>
                  </a:txBody>
                  <a:tcPr marL="41932" marR="41932" marT="5824"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IN" sz="1600" b="1" dirty="0">
                          <a:latin typeface="+mn-lt"/>
                          <a:ea typeface="Times New Roman"/>
                          <a:cs typeface="Times New Roman" pitchFamily="18" charset="0"/>
                        </a:rPr>
                        <a:t>Source : </a:t>
                      </a:r>
                      <a:r>
                        <a:rPr lang="en-IN" sz="1600" b="1" kern="1200" dirty="0" smtClean="0">
                          <a:solidFill>
                            <a:schemeClr val="tx1"/>
                          </a:solidFill>
                          <a:latin typeface="+mn-lt"/>
                          <a:ea typeface="Times New Roman"/>
                          <a:cs typeface="Times New Roman" pitchFamily="18" charset="0"/>
                        </a:rPr>
                        <a:t>OUAT 2011</a:t>
                      </a:r>
                      <a:endParaRPr lang="en-IN" sz="1600" b="1" dirty="0">
                        <a:latin typeface="+mn-lt"/>
                        <a:ea typeface="Times New Roman"/>
                        <a:cs typeface="Times New Roman" pitchFamily="18" charset="0"/>
                      </a:endParaRPr>
                    </a:p>
                  </a:txBody>
                  <a:tcPr marL="41932" marR="41932" marT="5824" marB="0" anchor="ctr"/>
                </a:tc>
              </a:tr>
              <a:tr h="428541">
                <a:tc>
                  <a:txBody>
                    <a:bodyPr/>
                    <a:lstStyle/>
                    <a:p>
                      <a:pPr>
                        <a:lnSpc>
                          <a:spcPct val="115000"/>
                        </a:lnSpc>
                        <a:spcAft>
                          <a:spcPts val="0"/>
                        </a:spcAft>
                      </a:pPr>
                      <a:r>
                        <a:rPr lang="en-IN" sz="1600" b="1" dirty="0">
                          <a:latin typeface="+mn-lt"/>
                          <a:ea typeface="Times New Roman"/>
                          <a:cs typeface="Times New Roman" pitchFamily="18" charset="0"/>
                        </a:rPr>
                        <a:t>T O </a:t>
                      </a:r>
                      <a:r>
                        <a:rPr lang="en-IN" sz="1600" b="1" baseline="-25000" dirty="0">
                          <a:latin typeface="+mn-lt"/>
                          <a:ea typeface="Times New Roman"/>
                          <a:cs typeface="Times New Roman" pitchFamily="18" charset="0"/>
                        </a:rPr>
                        <a:t>2</a:t>
                      </a:r>
                      <a:endParaRPr lang="en-IN" sz="1600" b="1" dirty="0">
                        <a:latin typeface="+mn-lt"/>
                        <a:ea typeface="Times New Roman"/>
                        <a:cs typeface="Times New Roman" pitchFamily="18" charset="0"/>
                      </a:endParaRPr>
                    </a:p>
                  </a:txBody>
                  <a:tcPr marL="41932" marR="41932" marT="5824" marB="0" anchor="ctr"/>
                </a:tc>
                <a:tc gridSpan="3">
                  <a:txBody>
                    <a:bodyPr/>
                    <a:lstStyle/>
                    <a:p>
                      <a:pPr>
                        <a:lnSpc>
                          <a:spcPct val="115000"/>
                        </a:lnSpc>
                        <a:spcAft>
                          <a:spcPts val="0"/>
                        </a:spcAft>
                      </a:pPr>
                      <a:r>
                        <a:rPr lang="en-IN" sz="1600" b="1" kern="1200" dirty="0" smtClean="0">
                          <a:solidFill>
                            <a:schemeClr val="tx1"/>
                          </a:solidFill>
                          <a:latin typeface="+mn-lt"/>
                          <a:ea typeface="Calibri"/>
                          <a:cs typeface="Times New Roman" pitchFamily="18" charset="0"/>
                        </a:rPr>
                        <a:t>Use of herbicide </a:t>
                      </a:r>
                      <a:r>
                        <a:rPr lang="en-IN" sz="1600" b="1" kern="1200" dirty="0" err="1" smtClean="0">
                          <a:solidFill>
                            <a:schemeClr val="tx1"/>
                          </a:solidFill>
                          <a:latin typeface="+mn-lt"/>
                          <a:ea typeface="Calibri"/>
                          <a:cs typeface="Times New Roman" pitchFamily="18" charset="0"/>
                        </a:rPr>
                        <a:t>metribuzine</a:t>
                      </a:r>
                      <a:r>
                        <a:rPr lang="en-IN" sz="1600" b="1" kern="1200" dirty="0" smtClean="0">
                          <a:solidFill>
                            <a:schemeClr val="tx1"/>
                          </a:solidFill>
                          <a:latin typeface="+mn-lt"/>
                          <a:ea typeface="Calibri"/>
                          <a:cs typeface="Times New Roman" pitchFamily="18" charset="0"/>
                        </a:rPr>
                        <a:t> @2 DAP and 2-4-D 0.5kg/ha at 90 DAP </a:t>
                      </a:r>
                      <a:endParaRPr lang="en-IN" sz="1600" b="1" kern="1200" dirty="0">
                        <a:solidFill>
                          <a:schemeClr val="tx1"/>
                        </a:solidFill>
                        <a:latin typeface="+mn-lt"/>
                        <a:ea typeface="Calibri"/>
                        <a:cs typeface="Times New Roman" pitchFamily="18" charset="0"/>
                      </a:endParaRPr>
                    </a:p>
                  </a:txBody>
                  <a:tcPr marL="41932" marR="41932" marT="5824"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IN" sz="1600" b="1" dirty="0">
                          <a:latin typeface="+mn-lt"/>
                          <a:ea typeface="Times New Roman"/>
                          <a:cs typeface="Times New Roman" pitchFamily="18" charset="0"/>
                        </a:rPr>
                        <a:t>Source </a:t>
                      </a:r>
                      <a:r>
                        <a:rPr lang="en-IN" sz="1600" b="1" dirty="0" smtClean="0">
                          <a:latin typeface="+mn-lt"/>
                          <a:ea typeface="Times New Roman"/>
                          <a:cs typeface="Times New Roman" pitchFamily="18" charset="0"/>
                        </a:rPr>
                        <a:t>:OUAT 2012 </a:t>
                      </a:r>
                      <a:endParaRPr lang="en-IN" sz="1600" b="1" dirty="0">
                        <a:latin typeface="+mn-lt"/>
                        <a:ea typeface="Times New Roman"/>
                        <a:cs typeface="Times New Roman" pitchFamily="18" charset="0"/>
                      </a:endParaRPr>
                    </a:p>
                  </a:txBody>
                  <a:tcPr marL="0" marR="0" marT="0" marB="0" anchor="ctr"/>
                </a:tc>
              </a:tr>
              <a:tr h="343715">
                <a:tc rowSpan="2">
                  <a:txBody>
                    <a:bodyPr/>
                    <a:lstStyle/>
                    <a:p>
                      <a:pPr>
                        <a:lnSpc>
                          <a:spcPct val="115000"/>
                        </a:lnSpc>
                        <a:spcAft>
                          <a:spcPts val="0"/>
                        </a:spcAft>
                      </a:pPr>
                      <a:r>
                        <a:rPr lang="en-IN" sz="1600" b="1">
                          <a:latin typeface="+mn-lt"/>
                          <a:ea typeface="Times New Roman"/>
                          <a:cs typeface="Times New Roman" pitchFamily="18" charset="0"/>
                        </a:rPr>
                        <a:t>Characteristics of technology</a:t>
                      </a:r>
                    </a:p>
                  </a:txBody>
                  <a:tcPr marL="41932" marR="41932" marT="5824" marB="0" anchor="ctr"/>
                </a:tc>
                <a:tc gridSpan="4">
                  <a:txBody>
                    <a:bodyPr/>
                    <a:lstStyle/>
                    <a:p>
                      <a:pPr>
                        <a:lnSpc>
                          <a:spcPct val="100000"/>
                        </a:lnSpc>
                        <a:spcAft>
                          <a:spcPts val="0"/>
                        </a:spcAft>
                      </a:pPr>
                      <a:r>
                        <a:rPr lang="en-IN" sz="1600" b="1" kern="1200" dirty="0" smtClean="0">
                          <a:solidFill>
                            <a:schemeClr val="tx1"/>
                          </a:solidFill>
                          <a:latin typeface="+mj-lt"/>
                          <a:ea typeface="Times New Roman"/>
                          <a:cs typeface="Times New Roman" pitchFamily="18" charset="0"/>
                        </a:rPr>
                        <a:t>TO</a:t>
                      </a:r>
                      <a:r>
                        <a:rPr lang="en-IN" sz="1600" b="1" kern="1200" baseline="-25000" dirty="0" smtClean="0">
                          <a:solidFill>
                            <a:schemeClr val="tx1"/>
                          </a:solidFill>
                          <a:latin typeface="+mj-lt"/>
                          <a:ea typeface="Times New Roman"/>
                          <a:cs typeface="Times New Roman" pitchFamily="18" charset="0"/>
                        </a:rPr>
                        <a:t>1</a:t>
                      </a:r>
                      <a:r>
                        <a:rPr lang="en-IN" sz="1600" b="1" kern="1200" dirty="0" smtClean="0">
                          <a:solidFill>
                            <a:schemeClr val="tx1"/>
                          </a:solidFill>
                          <a:latin typeface="+mj-lt"/>
                          <a:ea typeface="Times New Roman"/>
                          <a:cs typeface="Times New Roman" pitchFamily="18" charset="0"/>
                        </a:rPr>
                        <a:t>- </a:t>
                      </a:r>
                      <a:r>
                        <a:rPr lang="en-IN" sz="1600" b="1" kern="1200" dirty="0" err="1" smtClean="0">
                          <a:solidFill>
                            <a:schemeClr val="tx1"/>
                          </a:solidFill>
                          <a:latin typeface="+mj-lt"/>
                          <a:ea typeface="Times New Roman"/>
                          <a:cs typeface="Times New Roman" pitchFamily="18" charset="0"/>
                        </a:rPr>
                        <a:t>Atrazine</a:t>
                      </a:r>
                      <a:r>
                        <a:rPr lang="en-IN" sz="1600" b="1" kern="1200" smtClean="0">
                          <a:solidFill>
                            <a:schemeClr val="tx1"/>
                          </a:solidFill>
                          <a:latin typeface="+mj-lt"/>
                          <a:ea typeface="Times New Roman"/>
                          <a:cs typeface="Times New Roman" pitchFamily="18" charset="0"/>
                        </a:rPr>
                        <a:t> controls </a:t>
                      </a:r>
                      <a:r>
                        <a:rPr lang="en-IN" sz="1600" b="1" kern="1200" dirty="0" smtClean="0">
                          <a:solidFill>
                            <a:schemeClr val="tx1"/>
                          </a:solidFill>
                          <a:latin typeface="+mj-lt"/>
                          <a:ea typeface="Times New Roman"/>
                          <a:cs typeface="Times New Roman" pitchFamily="18" charset="0"/>
                        </a:rPr>
                        <a:t>effectively grasses, edges and </a:t>
                      </a:r>
                      <a:r>
                        <a:rPr lang="en-IN" sz="1600" b="1" kern="1200" smtClean="0">
                          <a:solidFill>
                            <a:schemeClr val="tx1"/>
                          </a:solidFill>
                          <a:latin typeface="+mj-lt"/>
                          <a:ea typeface="Times New Roman"/>
                          <a:cs typeface="Times New Roman" pitchFamily="18" charset="0"/>
                        </a:rPr>
                        <a:t>broad leaf </a:t>
                      </a:r>
                      <a:r>
                        <a:rPr lang="en-IN" sz="1600" b="1" kern="1200" dirty="0" smtClean="0">
                          <a:solidFill>
                            <a:schemeClr val="tx1"/>
                          </a:solidFill>
                          <a:latin typeface="+mj-lt"/>
                          <a:ea typeface="Times New Roman"/>
                          <a:cs typeface="Times New Roman" pitchFamily="18" charset="0"/>
                        </a:rPr>
                        <a:t>weeds</a:t>
                      </a:r>
                      <a:endParaRPr lang="en-IN" sz="1600" b="1" kern="1200" dirty="0">
                        <a:solidFill>
                          <a:schemeClr val="tx1"/>
                        </a:solidFill>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r>
              <a:tr h="228600">
                <a:tc vMerge="1">
                  <a:txBody>
                    <a:bodyPr/>
                    <a:lstStyle/>
                    <a:p>
                      <a:endParaRPr lang="en-IN"/>
                    </a:p>
                  </a:txBody>
                  <a:tcPr/>
                </a:tc>
                <a:tc gridSpan="4">
                  <a:txBody>
                    <a:bodyPr/>
                    <a:lstStyle/>
                    <a:p>
                      <a:pPr>
                        <a:lnSpc>
                          <a:spcPct val="100000"/>
                        </a:lnSpc>
                        <a:spcAft>
                          <a:spcPts val="0"/>
                        </a:spcAft>
                      </a:pPr>
                      <a:r>
                        <a:rPr lang="en-IN" sz="1600" b="1" kern="1200" dirty="0" smtClean="0">
                          <a:solidFill>
                            <a:schemeClr val="tx1"/>
                          </a:solidFill>
                          <a:latin typeface="+mj-lt"/>
                          <a:ea typeface="Times New Roman"/>
                          <a:cs typeface="Times New Roman" pitchFamily="18" charset="0"/>
                        </a:rPr>
                        <a:t>TO</a:t>
                      </a:r>
                      <a:r>
                        <a:rPr lang="en-IN" sz="1600" b="1" kern="1200" baseline="-25000" dirty="0" smtClean="0">
                          <a:solidFill>
                            <a:schemeClr val="tx1"/>
                          </a:solidFill>
                          <a:latin typeface="+mj-lt"/>
                          <a:ea typeface="Times New Roman"/>
                          <a:cs typeface="Times New Roman" pitchFamily="18" charset="0"/>
                        </a:rPr>
                        <a:t>2</a:t>
                      </a:r>
                      <a:r>
                        <a:rPr lang="en-IN" sz="1600" b="1" kern="1200" dirty="0" smtClean="0">
                          <a:solidFill>
                            <a:schemeClr val="tx1"/>
                          </a:solidFill>
                          <a:latin typeface="+mj-lt"/>
                          <a:ea typeface="Times New Roman"/>
                          <a:cs typeface="Times New Roman" pitchFamily="18" charset="0"/>
                        </a:rPr>
                        <a:t>- </a:t>
                      </a:r>
                      <a:r>
                        <a:rPr lang="en-IN" sz="1600" b="1" kern="1200" dirty="0" err="1" smtClean="0">
                          <a:solidFill>
                            <a:schemeClr val="tx1"/>
                          </a:solidFill>
                          <a:latin typeface="+mn-lt"/>
                          <a:ea typeface="Times New Roman"/>
                          <a:cs typeface="Times New Roman" pitchFamily="18" charset="0"/>
                        </a:rPr>
                        <a:t>M</a:t>
                      </a:r>
                      <a:r>
                        <a:rPr lang="en-IN" sz="1600" b="1" kern="1200" dirty="0" err="1" smtClean="0">
                          <a:solidFill>
                            <a:schemeClr val="tx1"/>
                          </a:solidFill>
                          <a:latin typeface="+mn-lt"/>
                          <a:ea typeface="Calibri"/>
                          <a:cs typeface="Times New Roman" pitchFamily="18" charset="0"/>
                        </a:rPr>
                        <a:t>etribuzine</a:t>
                      </a:r>
                      <a:r>
                        <a:rPr lang="en-IN" sz="1600" b="1" kern="1200" dirty="0" smtClean="0">
                          <a:solidFill>
                            <a:schemeClr val="tx1"/>
                          </a:solidFill>
                          <a:latin typeface="+mn-lt"/>
                          <a:ea typeface="Calibri"/>
                          <a:cs typeface="Times New Roman" pitchFamily="18" charset="0"/>
                        </a:rPr>
                        <a:t> </a:t>
                      </a:r>
                      <a:r>
                        <a:rPr lang="en-IN" sz="1600" b="1" kern="1200" dirty="0" smtClean="0">
                          <a:solidFill>
                            <a:schemeClr val="tx1"/>
                          </a:solidFill>
                          <a:latin typeface="+mn-lt"/>
                          <a:ea typeface="Times New Roman"/>
                          <a:cs typeface="Times New Roman" pitchFamily="18" charset="0"/>
                        </a:rPr>
                        <a:t>controls effectively grasses, sedges and broad leaf weeds</a:t>
                      </a:r>
                      <a:endParaRPr lang="en-IN" sz="1600" b="1" kern="1200" dirty="0">
                        <a:solidFill>
                          <a:schemeClr val="tx1"/>
                        </a:solidFill>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r>
              <a:tr h="662077">
                <a:tc>
                  <a:txBody>
                    <a:bodyPr/>
                    <a:lstStyle/>
                    <a:p>
                      <a:pPr>
                        <a:lnSpc>
                          <a:spcPct val="115000"/>
                        </a:lnSpc>
                        <a:spcAft>
                          <a:spcPts val="0"/>
                        </a:spcAft>
                      </a:pPr>
                      <a:r>
                        <a:rPr lang="en-IN" sz="1600" b="1">
                          <a:latin typeface="+mn-lt"/>
                          <a:ea typeface="Times New Roman"/>
                          <a:cs typeface="Times New Roman" pitchFamily="18" charset="0"/>
                        </a:rPr>
                        <a:t>Observation Parameters </a:t>
                      </a:r>
                    </a:p>
                  </a:txBody>
                  <a:tcPr marL="41932" marR="41932" marT="5824" marB="0" anchor="ctr"/>
                </a:tc>
                <a:tc>
                  <a:txBody>
                    <a:bodyPr/>
                    <a:lstStyle/>
                    <a:p>
                      <a:pPr>
                        <a:lnSpc>
                          <a:spcPct val="115000"/>
                        </a:lnSpc>
                        <a:spcAft>
                          <a:spcPts val="0"/>
                        </a:spcAft>
                      </a:pPr>
                      <a:r>
                        <a:rPr lang="en-US" sz="1600" b="1" kern="1200" dirty="0" smtClean="0">
                          <a:solidFill>
                            <a:schemeClr val="tx1"/>
                          </a:solidFill>
                          <a:latin typeface="+mn-lt"/>
                          <a:ea typeface="Calibri"/>
                          <a:cs typeface="Times New Roman" pitchFamily="18" charset="0"/>
                        </a:rPr>
                        <a:t> weed count, WCE, Cane weight, No. of tillers/hill</a:t>
                      </a:r>
                      <a:endParaRPr lang="en-IN" sz="1600" b="1" kern="1200" dirty="0">
                        <a:solidFill>
                          <a:schemeClr val="tx1"/>
                        </a:solidFill>
                        <a:latin typeface="+mn-lt"/>
                        <a:ea typeface="Calibri"/>
                        <a:cs typeface="Times New Roman" pitchFamily="18" charset="0"/>
                      </a:endParaRPr>
                    </a:p>
                  </a:txBody>
                  <a:tcPr marL="41932" marR="41932" marT="5824" marB="0" anchor="ctr"/>
                </a:tc>
                <a:tc gridSpan="2">
                  <a:txBody>
                    <a:bodyPr/>
                    <a:lstStyle/>
                    <a:p>
                      <a:pPr>
                        <a:lnSpc>
                          <a:spcPct val="115000"/>
                        </a:lnSpc>
                        <a:spcAft>
                          <a:spcPts val="0"/>
                        </a:spcAft>
                      </a:pPr>
                      <a:r>
                        <a:rPr lang="en-IN" sz="1600" b="1" kern="1200" dirty="0">
                          <a:solidFill>
                            <a:schemeClr val="tx1"/>
                          </a:solidFill>
                          <a:latin typeface="+mn-lt"/>
                          <a:ea typeface="Calibri"/>
                          <a:cs typeface="Times New Roman" pitchFamily="18" charset="0"/>
                        </a:rPr>
                        <a:t>Performance Indicator</a:t>
                      </a:r>
                    </a:p>
                  </a:txBody>
                  <a:tcPr marL="41932" marR="41932" marT="5824" marB="0" anchor="ctr"/>
                </a:tc>
                <a:tc hMerge="1">
                  <a:txBody>
                    <a:bodyPr/>
                    <a:lstStyle/>
                    <a:p>
                      <a:endParaRPr lang="en-IN"/>
                    </a:p>
                  </a:txBody>
                  <a:tcPr/>
                </a:tc>
                <a:tc>
                  <a:txBody>
                    <a:bodyPr/>
                    <a:lstStyle/>
                    <a:p>
                      <a:pPr>
                        <a:lnSpc>
                          <a:spcPct val="115000"/>
                        </a:lnSpc>
                        <a:spcAft>
                          <a:spcPts val="0"/>
                        </a:spcAft>
                      </a:pPr>
                      <a:r>
                        <a:rPr lang="en-US" sz="1600" b="1" dirty="0">
                          <a:latin typeface="+mn-lt"/>
                          <a:ea typeface="Times New Roman"/>
                          <a:cs typeface="Times New Roman" pitchFamily="18" charset="0"/>
                        </a:rPr>
                        <a:t> Weed control efficiency Yield (q/ha), B:C ratio, </a:t>
                      </a:r>
                      <a:endParaRPr lang="en-IN" sz="1600" b="1" dirty="0">
                        <a:latin typeface="+mn-lt"/>
                        <a:ea typeface="Times New Roman"/>
                        <a:cs typeface="Times New Roman" pitchFamily="18" charset="0"/>
                      </a:endParaRPr>
                    </a:p>
                  </a:txBody>
                  <a:tcPr marL="41932" marR="41932" marT="5824" marB="0" anchor="ctr"/>
                </a:tc>
              </a:tr>
              <a:tr h="273772">
                <a:tc>
                  <a:txBody>
                    <a:bodyPr/>
                    <a:lstStyle/>
                    <a:p>
                      <a:pPr>
                        <a:lnSpc>
                          <a:spcPct val="115000"/>
                        </a:lnSpc>
                        <a:spcAft>
                          <a:spcPts val="0"/>
                        </a:spcAft>
                      </a:pPr>
                      <a:r>
                        <a:rPr lang="en-US" sz="1600" b="1">
                          <a:latin typeface="+mn-lt"/>
                          <a:ea typeface="Times New Roman"/>
                          <a:cs typeface="Times New Roman" pitchFamily="18" charset="0"/>
                        </a:rPr>
                        <a:t>farmers feedback </a:t>
                      </a:r>
                      <a:endParaRPr lang="en-IN" sz="1600" b="1">
                        <a:latin typeface="+mn-lt"/>
                        <a:ea typeface="Times New Roman"/>
                        <a:cs typeface="Times New Roman" pitchFamily="18" charset="0"/>
                      </a:endParaRPr>
                    </a:p>
                  </a:txBody>
                  <a:tcPr marL="41932" marR="41932" marT="5824" marB="0" anchor="ctr"/>
                </a:tc>
                <a:tc>
                  <a:txBody>
                    <a:bodyPr/>
                    <a:lstStyle/>
                    <a:p>
                      <a:pPr>
                        <a:lnSpc>
                          <a:spcPct val="115000"/>
                        </a:lnSpc>
                      </a:pPr>
                      <a:endParaRPr lang="en-IN" sz="1600" b="1" kern="1200" dirty="0">
                        <a:solidFill>
                          <a:schemeClr val="tx1"/>
                        </a:solidFill>
                        <a:latin typeface="+mn-lt"/>
                        <a:ea typeface="Calibri"/>
                        <a:cs typeface="Times New Roman" pitchFamily="18" charset="0"/>
                      </a:endParaRPr>
                    </a:p>
                  </a:txBody>
                  <a:tcPr marL="41932" marR="41932" marT="5824" marB="0" anchor="ctr"/>
                </a:tc>
                <a:tc gridSpan="2">
                  <a:txBody>
                    <a:bodyPr/>
                    <a:lstStyle/>
                    <a:p>
                      <a:pPr>
                        <a:lnSpc>
                          <a:spcPct val="115000"/>
                        </a:lnSpc>
                      </a:pPr>
                      <a:endParaRPr lang="en-IN" sz="1600" b="1" kern="1200" dirty="0">
                        <a:solidFill>
                          <a:schemeClr val="tx1"/>
                        </a:solidFill>
                        <a:latin typeface="+mn-lt"/>
                        <a:ea typeface="Calibri"/>
                        <a:cs typeface="Times New Roman" pitchFamily="18" charset="0"/>
                      </a:endParaRPr>
                    </a:p>
                  </a:txBody>
                  <a:tcPr marL="41932" marR="41932" marT="5824" marB="0" anchor="ctr"/>
                </a:tc>
                <a:tc hMerge="1">
                  <a:txBody>
                    <a:bodyPr/>
                    <a:lstStyle/>
                    <a:p>
                      <a:endParaRPr lang="en-IN"/>
                    </a:p>
                  </a:txBody>
                  <a:tcPr/>
                </a:tc>
                <a:tc>
                  <a:txBody>
                    <a:bodyPr/>
                    <a:lstStyle/>
                    <a:p>
                      <a:pPr>
                        <a:lnSpc>
                          <a:spcPct val="115000"/>
                        </a:lnSpc>
                      </a:pPr>
                      <a:endParaRPr lang="en-IN" sz="1600" b="1" dirty="0">
                        <a:latin typeface="+mn-lt"/>
                        <a:cs typeface="Times New Roman" pitchFamily="18" charset="0"/>
                      </a:endParaRPr>
                    </a:p>
                  </a:txBody>
                  <a:tcPr marL="41932" marR="41932" marT="5824" marB="0" anchor="ctr"/>
                </a:tc>
              </a:tr>
              <a:tr h="428654">
                <a:tc>
                  <a:txBody>
                    <a:bodyPr/>
                    <a:lstStyle/>
                    <a:p>
                      <a:pPr>
                        <a:lnSpc>
                          <a:spcPct val="115000"/>
                        </a:lnSpc>
                        <a:spcAft>
                          <a:spcPts val="0"/>
                        </a:spcAft>
                      </a:pPr>
                      <a:r>
                        <a:rPr lang="en-IN" sz="1600" b="1">
                          <a:latin typeface="+mn-lt"/>
                          <a:ea typeface="Times New Roman"/>
                          <a:cs typeface="Times New Roman" pitchFamily="18" charset="0"/>
                        </a:rPr>
                        <a:t>Scientist(s) to be involved </a:t>
                      </a:r>
                    </a:p>
                  </a:txBody>
                  <a:tcPr marL="41932" marR="41932" marT="5824" marB="0" anchor="ctr"/>
                </a:tc>
                <a:tc gridSpan="4">
                  <a:txBody>
                    <a:bodyPr/>
                    <a:lstStyle/>
                    <a:p>
                      <a:pPr>
                        <a:lnSpc>
                          <a:spcPct val="115000"/>
                        </a:lnSpc>
                        <a:spcAft>
                          <a:spcPts val="0"/>
                        </a:spcAft>
                      </a:pPr>
                      <a:r>
                        <a:rPr lang="en-US" sz="1600" b="1" kern="1200" dirty="0">
                          <a:solidFill>
                            <a:schemeClr val="tx1"/>
                          </a:solidFill>
                          <a:latin typeface="+mn-lt"/>
                          <a:ea typeface="Calibri"/>
                          <a:cs typeface="Times New Roman" pitchFamily="18" charset="0"/>
                        </a:rPr>
                        <a:t> L. K. </a:t>
                      </a:r>
                      <a:r>
                        <a:rPr lang="en-US" sz="1600" b="1" kern="1200" dirty="0" err="1">
                          <a:solidFill>
                            <a:schemeClr val="tx1"/>
                          </a:solidFill>
                          <a:latin typeface="+mn-lt"/>
                          <a:ea typeface="Calibri"/>
                          <a:cs typeface="Times New Roman" pitchFamily="18" charset="0"/>
                        </a:rPr>
                        <a:t>Mohanty</a:t>
                      </a:r>
                      <a:r>
                        <a:rPr lang="en-US" sz="1600" b="1" kern="1200" dirty="0">
                          <a:solidFill>
                            <a:schemeClr val="tx1"/>
                          </a:solidFill>
                          <a:latin typeface="+mn-lt"/>
                          <a:ea typeface="Calibri"/>
                          <a:cs typeface="Times New Roman" pitchFamily="18" charset="0"/>
                        </a:rPr>
                        <a:t>, Scientist (Agronomy)</a:t>
                      </a:r>
                      <a:endParaRPr lang="en-IN" sz="1600" b="1" kern="1200" dirty="0">
                        <a:solidFill>
                          <a:schemeClr val="tx1"/>
                        </a:solidFill>
                        <a:latin typeface="+mn-lt"/>
                        <a:ea typeface="Calibri"/>
                        <a:cs typeface="Times New Roman" pitchFamily="18" charset="0"/>
                      </a:endParaRPr>
                    </a:p>
                  </a:txBody>
                  <a:tcPr marL="41932" marR="41932" marT="5824" marB="0" anchor="ct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316299093"/>
              </p:ext>
            </p:extLst>
          </p:nvPr>
        </p:nvGraphicFramePr>
        <p:xfrm>
          <a:off x="0" y="-27384"/>
          <a:ext cx="9150012" cy="6446051"/>
        </p:xfrm>
        <a:graphic>
          <a:graphicData uri="http://schemas.openxmlformats.org/drawingml/2006/table">
            <a:tbl>
              <a:tblPr firstRow="1" bandRow="1">
                <a:tableStyleId>{5940675A-B579-460E-94D1-54222C63F5DA}</a:tableStyleId>
              </a:tblPr>
              <a:tblGrid>
                <a:gridCol w="1828800"/>
                <a:gridCol w="2671192"/>
                <a:gridCol w="232429"/>
                <a:gridCol w="1839843"/>
                <a:gridCol w="371959"/>
                <a:gridCol w="2205789"/>
              </a:tblGrid>
              <a:tr h="304800">
                <a:tc>
                  <a:txBody>
                    <a:bodyPr/>
                    <a:lstStyle/>
                    <a:p>
                      <a:pPr>
                        <a:lnSpc>
                          <a:spcPct val="115000"/>
                        </a:lnSpc>
                        <a:spcAft>
                          <a:spcPts val="0"/>
                        </a:spcAft>
                      </a:pPr>
                      <a:r>
                        <a:rPr lang="en-IN" sz="1600" b="1" dirty="0">
                          <a:latin typeface="+mn-lt"/>
                          <a:ea typeface="Times New Roman"/>
                          <a:cs typeface="Times New Roman" pitchFamily="18" charset="0"/>
                        </a:rPr>
                        <a:t>OFT No. 3</a:t>
                      </a:r>
                    </a:p>
                  </a:txBody>
                  <a:tcPr marL="68580" marR="68580" marT="9525" marB="0" anchor="ctr">
                    <a:solidFill>
                      <a:srgbClr val="FFCC99"/>
                    </a:solidFill>
                  </a:tcPr>
                </a:tc>
                <a:tc gridSpan="5">
                  <a:txBody>
                    <a:bodyPr/>
                    <a:lstStyle/>
                    <a:p>
                      <a:pPr>
                        <a:lnSpc>
                          <a:spcPct val="100000"/>
                        </a:lnSpc>
                        <a:spcAft>
                          <a:spcPts val="0"/>
                        </a:spcAft>
                      </a:pPr>
                      <a:r>
                        <a:rPr lang="en-US" sz="1600" b="1" dirty="0" smtClean="0">
                          <a:latin typeface="+mn-lt"/>
                          <a:ea typeface="Times New Roman"/>
                          <a:cs typeface="Times New Roman" pitchFamily="18" charset="0"/>
                        </a:rPr>
                        <a:t> </a:t>
                      </a:r>
                      <a:r>
                        <a:rPr lang="en-IN" sz="1600" b="1" kern="1200" dirty="0" smtClean="0">
                          <a:solidFill>
                            <a:schemeClr val="tx1"/>
                          </a:solidFill>
                          <a:latin typeface="+mn-lt"/>
                          <a:ea typeface="Times New Roman"/>
                          <a:cs typeface="Times New Roman" pitchFamily="18" charset="0"/>
                        </a:rPr>
                        <a:t>Assessment of Sulphur</a:t>
                      </a:r>
                      <a:r>
                        <a:rPr lang="en-IN" sz="1600" b="1" kern="1200" baseline="0" dirty="0" smtClean="0">
                          <a:solidFill>
                            <a:schemeClr val="tx1"/>
                          </a:solidFill>
                          <a:latin typeface="+mn-lt"/>
                          <a:ea typeface="Times New Roman"/>
                          <a:cs typeface="Times New Roman" pitchFamily="18" charset="0"/>
                        </a:rPr>
                        <a:t> and Boron for </a:t>
                      </a:r>
                      <a:r>
                        <a:rPr lang="en-IN" sz="1600" b="1" kern="1200" dirty="0" smtClean="0">
                          <a:solidFill>
                            <a:schemeClr val="tx1"/>
                          </a:solidFill>
                          <a:latin typeface="+mn-lt"/>
                          <a:ea typeface="Times New Roman"/>
                          <a:cs typeface="Times New Roman" pitchFamily="18" charset="0"/>
                        </a:rPr>
                        <a:t>higher yield in cabbage</a:t>
                      </a:r>
                      <a:endParaRPr lang="en-IN" sz="1600" b="1" kern="1200" dirty="0">
                        <a:solidFill>
                          <a:schemeClr val="tx1"/>
                        </a:solidFill>
                        <a:latin typeface="+mn-lt"/>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04800">
                <a:tc>
                  <a:txBody>
                    <a:bodyPr/>
                    <a:lstStyle/>
                    <a:p>
                      <a:pPr>
                        <a:lnSpc>
                          <a:spcPct val="115000"/>
                        </a:lnSpc>
                        <a:spcAft>
                          <a:spcPts val="0"/>
                        </a:spcAft>
                      </a:pPr>
                      <a:r>
                        <a:rPr lang="en-IN" sz="1600" b="1" dirty="0">
                          <a:latin typeface="+mn-lt"/>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err="1">
                          <a:latin typeface="+mn-lt"/>
                          <a:ea typeface="Times New Roman"/>
                          <a:cs typeface="Times New Roman" pitchFamily="18" charset="0"/>
                        </a:rPr>
                        <a:t>r</a:t>
                      </a:r>
                      <a:r>
                        <a:rPr lang="en-US" sz="1600" b="1" dirty="0" err="1" smtClean="0">
                          <a:latin typeface="+mn-lt"/>
                          <a:ea typeface="Times New Roman"/>
                          <a:cs typeface="Times New Roman" pitchFamily="18" charset="0"/>
                        </a:rPr>
                        <a:t>abi</a:t>
                      </a:r>
                      <a:r>
                        <a:rPr lang="en-US" sz="1600" b="1" dirty="0">
                          <a:latin typeface="+mn-lt"/>
                          <a:ea typeface="Times New Roman"/>
                          <a:cs typeface="Times New Roman" pitchFamily="18" charset="0"/>
                        </a:rPr>
                        <a:t>, 2019-20 (Year-II) </a:t>
                      </a: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mn-lt"/>
                          <a:ea typeface="Times New Roman"/>
                          <a:cs typeface="Times New Roman" pitchFamily="18" charset="0"/>
                        </a:rPr>
                        <a:t>No. of Trials &amp; villages </a:t>
                      </a:r>
                    </a:p>
                  </a:txBody>
                  <a:tcPr marL="68580" marR="68580" marT="9525" marB="0" anchor="ctr"/>
                </a:tc>
                <a:tc hMerge="1">
                  <a:txBody>
                    <a:bodyPr/>
                    <a:lstStyle/>
                    <a:p>
                      <a:pPr>
                        <a:lnSpc>
                          <a:spcPct val="115000"/>
                        </a:lnSpc>
                        <a:spcAft>
                          <a:spcPts val="0"/>
                        </a:spcAft>
                      </a:pPr>
                      <a:endParaRPr lang="en-IN" sz="1600" b="1">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07 (</a:t>
                      </a:r>
                      <a:r>
                        <a:rPr lang="en-IN" sz="1600" b="1" dirty="0" err="1" smtClean="0">
                          <a:latin typeface="+mn-lt"/>
                          <a:ea typeface="Times New Roman"/>
                          <a:cs typeface="Times New Roman" pitchFamily="18" charset="0"/>
                        </a:rPr>
                        <a:t>Dihakuransh,Rasulpur</a:t>
                      </a:r>
                      <a:r>
                        <a:rPr lang="en-IN" sz="1600" b="1" dirty="0">
                          <a:latin typeface="+mn-lt"/>
                          <a:ea typeface="Times New Roman"/>
                          <a:cs typeface="Times New Roman" pitchFamily="18" charset="0"/>
                        </a:rPr>
                        <a:t>) </a:t>
                      </a:r>
                    </a:p>
                  </a:txBody>
                  <a:tcPr marL="68580" marR="68580" marT="9525" marB="0" anchor="ctr"/>
                </a:tc>
                <a:tc hMerge="1">
                  <a:txBody>
                    <a:bodyPr/>
                    <a:lstStyle/>
                    <a:p>
                      <a:pPr>
                        <a:lnSpc>
                          <a:spcPct val="115000"/>
                        </a:lnSpc>
                        <a:spcAft>
                          <a:spcPts val="0"/>
                        </a:spcAft>
                      </a:pPr>
                      <a:endParaRPr lang="en-IN" sz="1400" dirty="0">
                        <a:latin typeface="Calibri"/>
                        <a:ea typeface="Times New Roman"/>
                        <a:cs typeface="Kalinga"/>
                      </a:endParaRPr>
                    </a:p>
                  </a:txBody>
                  <a:tcPr marL="68580" marR="68580" marT="9525" marB="0" anchor="ctr"/>
                </a:tc>
              </a:tr>
              <a:tr h="756672">
                <a:tc>
                  <a:txBody>
                    <a:bodyPr/>
                    <a:lstStyle/>
                    <a:p>
                      <a:pPr>
                        <a:lnSpc>
                          <a:spcPct val="115000"/>
                        </a:lnSpc>
                        <a:spcAft>
                          <a:spcPts val="0"/>
                        </a:spcAft>
                      </a:pPr>
                      <a:r>
                        <a:rPr lang="en-IN" sz="1600" b="1" dirty="0">
                          <a:latin typeface="+mn-lt"/>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smtClean="0">
                          <a:latin typeface="+mn-lt"/>
                          <a:ea typeface="Times New Roman"/>
                          <a:cs typeface="Times New Roman" pitchFamily="18" charset="0"/>
                        </a:rPr>
                        <a:t>cabbage</a:t>
                      </a: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Farming Situation</a:t>
                      </a:r>
                    </a:p>
                  </a:txBody>
                  <a:tcPr marL="68580" marR="68580" marT="9525" marB="0" anchor="ctr"/>
                </a:tc>
                <a:tc hMerge="1">
                  <a:txBody>
                    <a:bodyPr/>
                    <a:lstStyle/>
                    <a:p>
                      <a:pPr>
                        <a:lnSpc>
                          <a:spcPct val="115000"/>
                        </a:lnSpc>
                        <a:spcAft>
                          <a:spcPts val="0"/>
                        </a:spcAft>
                      </a:pP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smtClean="0">
                          <a:latin typeface="+mn-lt"/>
                          <a:ea typeface="Times New Roman"/>
                          <a:cs typeface="Times New Roman" pitchFamily="18" charset="0"/>
                        </a:rPr>
                        <a:t>Season-</a:t>
                      </a:r>
                      <a:r>
                        <a:rPr lang="en-IN" sz="1600" b="1" dirty="0" err="1" smtClean="0">
                          <a:latin typeface="+mn-lt"/>
                          <a:ea typeface="Times New Roman"/>
                          <a:cs typeface="Times New Roman" pitchFamily="18" charset="0"/>
                        </a:rPr>
                        <a:t>rabi</a:t>
                      </a:r>
                      <a:endParaRPr lang="en-IN" sz="1600" b="1" dirty="0">
                        <a:latin typeface="+mn-lt"/>
                        <a:ea typeface="Times New Roman"/>
                        <a:cs typeface="Times New Roman" pitchFamily="18" charset="0"/>
                      </a:endParaRPr>
                    </a:p>
                    <a:p>
                      <a:pPr>
                        <a:lnSpc>
                          <a:spcPct val="115000"/>
                        </a:lnSpc>
                        <a:spcAft>
                          <a:spcPts val="0"/>
                        </a:spcAft>
                      </a:pPr>
                      <a:r>
                        <a:rPr lang="en-IN" sz="1600" b="1" dirty="0">
                          <a:latin typeface="+mn-lt"/>
                          <a:ea typeface="Times New Roman"/>
                          <a:cs typeface="Times New Roman" pitchFamily="18" charset="0"/>
                        </a:rPr>
                        <a:t>Medium land </a:t>
                      </a:r>
                      <a:r>
                        <a:rPr lang="en-IN" sz="1600" b="1" dirty="0" smtClean="0">
                          <a:latin typeface="+mn-lt"/>
                          <a:ea typeface="Times New Roman"/>
                          <a:cs typeface="Times New Roman" pitchFamily="18" charset="0"/>
                        </a:rPr>
                        <a:t>Irrigated</a:t>
                      </a:r>
                      <a:endParaRPr lang="en-IN" sz="1600" b="1" dirty="0">
                        <a:latin typeface="+mn-lt"/>
                        <a:ea typeface="Times New Roman"/>
                        <a:cs typeface="Times New Roman" pitchFamily="18" charset="0"/>
                      </a:endParaRPr>
                    </a:p>
                    <a:p>
                      <a:pPr>
                        <a:lnSpc>
                          <a:spcPct val="115000"/>
                        </a:lnSpc>
                        <a:spcAft>
                          <a:spcPts val="0"/>
                        </a:spcAft>
                      </a:pPr>
                      <a:r>
                        <a:rPr lang="en-IN" sz="1600" b="1" dirty="0">
                          <a:latin typeface="+mn-lt"/>
                          <a:ea typeface="Times New Roman"/>
                          <a:cs typeface="Times New Roman" pitchFamily="18" charset="0"/>
                        </a:rPr>
                        <a:t> Cropping system –</a:t>
                      </a:r>
                      <a:r>
                        <a:rPr lang="en-IN" sz="1600" b="1" dirty="0" smtClean="0">
                          <a:latin typeface="+mn-lt"/>
                          <a:ea typeface="Times New Roman"/>
                          <a:cs typeface="Times New Roman" pitchFamily="18" charset="0"/>
                        </a:rPr>
                        <a:t>Rice-vegetable</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dirty="0">
                        <a:latin typeface="Calibri"/>
                        <a:ea typeface="Times New Roman"/>
                        <a:cs typeface="Kalinga"/>
                      </a:endParaRPr>
                    </a:p>
                  </a:txBody>
                  <a:tcPr marL="68580" marR="68580" marT="9525" marB="0" anchor="ctr"/>
                </a:tc>
              </a:tr>
              <a:tr h="1023124">
                <a:tc>
                  <a:txBody>
                    <a:bodyPr/>
                    <a:lstStyle/>
                    <a:p>
                      <a:pPr>
                        <a:lnSpc>
                          <a:spcPct val="115000"/>
                        </a:lnSpc>
                        <a:spcAft>
                          <a:spcPts val="0"/>
                        </a:spcAft>
                      </a:pPr>
                      <a:r>
                        <a:rPr lang="en-IN" sz="1600" b="1">
                          <a:latin typeface="+mn-lt"/>
                          <a:ea typeface="Times New Roman"/>
                          <a:cs typeface="Times New Roman" pitchFamily="18" charset="0"/>
                        </a:rPr>
                        <a:t>Problem  diagnosed (one or many)</a:t>
                      </a:r>
                    </a:p>
                  </a:txBody>
                  <a:tcPr marL="68580" marR="68580" marT="9525" marB="0" anchor="ctr"/>
                </a:tc>
                <a:tc>
                  <a:txBody>
                    <a:bodyPr/>
                    <a:lstStyle/>
                    <a:p>
                      <a:pPr>
                        <a:lnSpc>
                          <a:spcPct val="100000"/>
                        </a:lnSpc>
                        <a:spcAft>
                          <a:spcPts val="0"/>
                        </a:spcAft>
                      </a:pPr>
                      <a:r>
                        <a:rPr lang="en-US" sz="1600" b="1" dirty="0" smtClean="0">
                          <a:latin typeface="+mn-lt"/>
                          <a:ea typeface="Times New Roman"/>
                          <a:cs typeface="Times New Roman" pitchFamily="18" charset="0"/>
                        </a:rPr>
                        <a:t>Low</a:t>
                      </a:r>
                      <a:r>
                        <a:rPr lang="en-US" sz="1600" b="1" baseline="0" dirty="0" smtClean="0">
                          <a:latin typeface="+mn-lt"/>
                          <a:ea typeface="Times New Roman"/>
                          <a:cs typeface="Times New Roman" pitchFamily="18" charset="0"/>
                        </a:rPr>
                        <a:t>  quality  and yield due to secondary and micro nutrient deficiency</a:t>
                      </a: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mn-lt"/>
                          <a:ea typeface="Times New Roman"/>
                          <a:cs typeface="Times New Roman" pitchFamily="18" charset="0"/>
                        </a:rPr>
                        <a:t>Problem </a:t>
                      </a:r>
                      <a:r>
                        <a:rPr lang="en-IN" sz="1600" b="1" dirty="0" smtClean="0">
                          <a:latin typeface="+mn-lt"/>
                          <a:ea typeface="Times New Roman"/>
                          <a:cs typeface="Times New Roman" pitchFamily="18" charset="0"/>
                        </a:rPr>
                        <a:t>coverage-1500</a:t>
                      </a:r>
                      <a:r>
                        <a:rPr lang="en-IN" sz="1600" b="1" baseline="0" dirty="0" smtClean="0">
                          <a:latin typeface="+mn-lt"/>
                          <a:ea typeface="Times New Roman"/>
                          <a:cs typeface="Times New Roman" pitchFamily="18" charset="0"/>
                        </a:rPr>
                        <a:t> ha </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 </a:t>
                      </a:r>
                      <a:r>
                        <a:rPr lang="en-IN" sz="1600" b="1" dirty="0" smtClean="0">
                          <a:latin typeface="+mn-lt"/>
                          <a:ea typeface="Times New Roman"/>
                          <a:cs typeface="Times New Roman" pitchFamily="18" charset="0"/>
                        </a:rPr>
                        <a:t> </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dirty="0">
                        <a:latin typeface="Calibri"/>
                        <a:ea typeface="Times New Roman"/>
                        <a:cs typeface="Kalinga"/>
                      </a:endParaRPr>
                    </a:p>
                  </a:txBody>
                  <a:tcPr marL="68580" marR="68580" marT="9525" marB="0" anchor="ctr"/>
                </a:tc>
              </a:tr>
              <a:tr h="337058">
                <a:tc>
                  <a:txBody>
                    <a:bodyPr/>
                    <a:lstStyle/>
                    <a:p>
                      <a:pPr>
                        <a:lnSpc>
                          <a:spcPct val="115000"/>
                        </a:lnSpc>
                        <a:spcAft>
                          <a:spcPts val="0"/>
                        </a:spcAft>
                      </a:pPr>
                      <a:r>
                        <a:rPr lang="en-IN" sz="1600" b="1" dirty="0">
                          <a:latin typeface="+mn-lt"/>
                          <a:ea typeface="Times New Roman"/>
                          <a:cs typeface="Times New Roman" pitchFamily="18" charset="0"/>
                        </a:rPr>
                        <a:t>FP </a:t>
                      </a:r>
                    </a:p>
                  </a:txBody>
                  <a:tcPr marL="68580" marR="68580" marT="9525" marB="0" anchor="ct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mn-lt"/>
                          <a:ea typeface="Times New Roman"/>
                          <a:cs typeface="Times New Roman" pitchFamily="18" charset="0"/>
                        </a:rPr>
                        <a:t>NPK as basal application(110-50-40 kg/ha)</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44906">
                <a:tc>
                  <a:txBody>
                    <a:bodyPr/>
                    <a:lstStyle/>
                    <a:p>
                      <a:pPr>
                        <a:lnSpc>
                          <a:spcPct val="115000"/>
                        </a:lnSpc>
                        <a:spcAft>
                          <a:spcPts val="0"/>
                        </a:spcAft>
                      </a:pPr>
                      <a:r>
                        <a:rPr lang="en-IN" sz="1600" b="1" dirty="0">
                          <a:latin typeface="+mn-lt"/>
                          <a:ea typeface="Times New Roman"/>
                          <a:cs typeface="Times New Roman" pitchFamily="18" charset="0"/>
                        </a:rPr>
                        <a:t>T O</a:t>
                      </a:r>
                      <a:r>
                        <a:rPr lang="en-IN" sz="1600" b="1" baseline="-25000" dirty="0">
                          <a:latin typeface="+mn-lt"/>
                          <a:ea typeface="Times New Roman"/>
                          <a:cs typeface="Times New Roman" pitchFamily="18" charset="0"/>
                        </a:rPr>
                        <a:t>1</a:t>
                      </a:r>
                      <a:endParaRPr lang="en-IN" sz="1600" b="1" dirty="0">
                        <a:latin typeface="+mn-lt"/>
                        <a:ea typeface="Times New Roman"/>
                        <a:cs typeface="Times New Roman" pitchFamily="18" charset="0"/>
                      </a:endParaRPr>
                    </a:p>
                  </a:txBody>
                  <a:tcPr marL="68580" marR="68580" marT="9525" marB="0" anchor="ctr"/>
                </a:tc>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STBF</a:t>
                      </a:r>
                      <a:r>
                        <a:rPr lang="en-US" sz="1600" b="1" baseline="0" dirty="0" smtClean="0">
                          <a:latin typeface="+mn-lt"/>
                          <a:ea typeface="Times New Roman"/>
                          <a:cs typeface="Times New Roman" pitchFamily="18" charset="0"/>
                        </a:rPr>
                        <a:t> (NPK: 120-60-60)+ </a:t>
                      </a:r>
                      <a:r>
                        <a:rPr lang="en-US" sz="1600" b="1" baseline="0" dirty="0" err="1" smtClean="0">
                          <a:latin typeface="+mn-lt"/>
                          <a:ea typeface="Times New Roman"/>
                          <a:cs typeface="Times New Roman" pitchFamily="18" charset="0"/>
                        </a:rPr>
                        <a:t>Sulphur</a:t>
                      </a:r>
                      <a:r>
                        <a:rPr lang="en-US" sz="1600" b="1" baseline="0" dirty="0" smtClean="0">
                          <a:latin typeface="+mn-lt"/>
                          <a:ea typeface="Times New Roman"/>
                          <a:cs typeface="Times New Roman" pitchFamily="18" charset="0"/>
                        </a:rPr>
                        <a:t> @30 kg ha +1 kg Boron as basal application</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rowSpan="2" gridSpan="2">
                  <a:txBody>
                    <a:bodyPr/>
                    <a:lstStyle/>
                    <a:p>
                      <a:pPr>
                        <a:lnSpc>
                          <a:spcPct val="115000"/>
                        </a:lnSpc>
                        <a:spcAft>
                          <a:spcPts val="0"/>
                        </a:spcAft>
                      </a:pPr>
                      <a:r>
                        <a:rPr lang="en-US" sz="1600" b="1" dirty="0" smtClean="0">
                          <a:latin typeface="+mn-lt"/>
                          <a:ea typeface="Times New Roman"/>
                          <a:cs typeface="Times New Roman" pitchFamily="18" charset="0"/>
                        </a:rPr>
                        <a:t>Source-</a:t>
                      </a:r>
                      <a:r>
                        <a:rPr lang="en-US" sz="1600" b="1" baseline="0" dirty="0" smtClean="0">
                          <a:latin typeface="+mn-lt"/>
                          <a:ea typeface="Times New Roman"/>
                          <a:cs typeface="Times New Roman" pitchFamily="18" charset="0"/>
                        </a:rPr>
                        <a:t> AICRP on Micronutrient and pollutant, OUAT, BBSR, </a:t>
                      </a:r>
                      <a:r>
                        <a:rPr lang="en-US" sz="1600" b="1" baseline="0" dirty="0" err="1" smtClean="0">
                          <a:latin typeface="+mn-lt"/>
                          <a:ea typeface="Times New Roman"/>
                          <a:cs typeface="Times New Roman" pitchFamily="18" charset="0"/>
                        </a:rPr>
                        <a:t>Odisha</a:t>
                      </a:r>
                      <a:r>
                        <a:rPr lang="en-US" sz="1600" b="1" baseline="0" dirty="0" smtClean="0">
                          <a:latin typeface="+mn-lt"/>
                          <a:ea typeface="Times New Roman"/>
                          <a:cs typeface="Times New Roman" pitchFamily="18" charset="0"/>
                        </a:rPr>
                        <a:t>, 2016</a:t>
                      </a:r>
                      <a:endParaRPr lang="en-US" sz="1600" b="1" dirty="0" smtClean="0">
                        <a:latin typeface="+mn-lt"/>
                        <a:ea typeface="Times New Roman"/>
                        <a:cs typeface="Times New Roman" pitchFamily="18" charset="0"/>
                      </a:endParaRPr>
                    </a:p>
                  </a:txBody>
                  <a:tcPr marL="41932" marR="41932" marT="5824" marB="0" anchor="ctr"/>
                </a:tc>
                <a:tc rowSpan="2" hMerge="1">
                  <a:txBody>
                    <a:bodyPr/>
                    <a:lstStyle/>
                    <a:p>
                      <a:pPr>
                        <a:lnSpc>
                          <a:spcPct val="115000"/>
                        </a:lnSpc>
                        <a:spcAft>
                          <a:spcPts val="0"/>
                        </a:spcAft>
                      </a:pPr>
                      <a:endParaRPr lang="en-US" sz="1600" b="1" dirty="0" smtClean="0">
                        <a:latin typeface="+mn-lt"/>
                        <a:ea typeface="Times New Roman"/>
                        <a:cs typeface="Times New Roman" pitchFamily="18" charset="0"/>
                      </a:endParaRPr>
                    </a:p>
                  </a:txBody>
                  <a:tcPr marL="41932" marR="41932" marT="5824" marB="0" anchor="ctr"/>
                </a:tc>
              </a:tr>
              <a:tr h="270404">
                <a:tc>
                  <a:txBody>
                    <a:bodyPr/>
                    <a:lstStyle/>
                    <a:p>
                      <a:pPr>
                        <a:lnSpc>
                          <a:spcPct val="115000"/>
                        </a:lnSpc>
                        <a:spcAft>
                          <a:spcPts val="0"/>
                        </a:spcAft>
                      </a:pPr>
                      <a:r>
                        <a:rPr lang="en-IN" sz="1600" b="1" dirty="0">
                          <a:latin typeface="+mn-lt"/>
                          <a:ea typeface="Times New Roman"/>
                          <a:cs typeface="Times New Roman" pitchFamily="18" charset="0"/>
                        </a:rPr>
                        <a:t>T O </a:t>
                      </a:r>
                      <a:r>
                        <a:rPr lang="en-IN" sz="1600" b="1" baseline="-25000" dirty="0">
                          <a:latin typeface="+mn-lt"/>
                          <a:ea typeface="Times New Roman"/>
                          <a:cs typeface="Times New Roman" pitchFamily="18" charset="0"/>
                        </a:rPr>
                        <a:t>2</a:t>
                      </a:r>
                      <a:endParaRPr lang="en-IN" sz="1600" b="1" dirty="0">
                        <a:latin typeface="+mn-lt"/>
                        <a:ea typeface="Times New Roman"/>
                        <a:cs typeface="Times New Roman" pitchFamily="18" charset="0"/>
                      </a:endParaRPr>
                    </a:p>
                  </a:txBody>
                  <a:tcPr marL="68580" marR="68580" marT="9525" marB="0" anchor="ct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mn-lt"/>
                          <a:ea typeface="Times New Roman"/>
                          <a:cs typeface="Times New Roman" pitchFamily="18" charset="0"/>
                        </a:rPr>
                        <a:t>STBF</a:t>
                      </a:r>
                      <a:r>
                        <a:rPr lang="en-US" sz="1600" b="1" baseline="0" dirty="0" smtClean="0">
                          <a:latin typeface="+mn-lt"/>
                          <a:ea typeface="Times New Roman"/>
                          <a:cs typeface="Times New Roman" pitchFamily="18" charset="0"/>
                        </a:rPr>
                        <a:t> (NPK) +1 kg Boron as basal application</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vMerge="1">
                  <a:txBody>
                    <a:bodyPr/>
                    <a:lstStyle/>
                    <a:p>
                      <a:endParaRPr lang="en-IN"/>
                    </a:p>
                  </a:txBody>
                  <a:tcPr/>
                </a:tc>
                <a:tc hMerge="1" vMerge="1">
                  <a:txBody>
                    <a:bodyPr/>
                    <a:lstStyle/>
                    <a:p>
                      <a:pPr>
                        <a:lnSpc>
                          <a:spcPct val="115000"/>
                        </a:lnSpc>
                        <a:spcAft>
                          <a:spcPts val="0"/>
                        </a:spcAft>
                      </a:pPr>
                      <a:endParaRPr lang="en-IN" sz="1400" dirty="0">
                        <a:latin typeface="Calibri"/>
                        <a:ea typeface="Times New Roman"/>
                        <a:cs typeface="Kalinga"/>
                      </a:endParaRPr>
                    </a:p>
                  </a:txBody>
                  <a:tcPr marL="0" marR="0" marT="0" marB="0" anchor="ctr"/>
                </a:tc>
              </a:tr>
              <a:tr h="771588">
                <a:tc rowSpan="2">
                  <a:txBody>
                    <a:bodyPr/>
                    <a:lstStyle/>
                    <a:p>
                      <a:pPr>
                        <a:lnSpc>
                          <a:spcPct val="115000"/>
                        </a:lnSpc>
                        <a:spcAft>
                          <a:spcPts val="0"/>
                        </a:spcAft>
                      </a:pPr>
                      <a:r>
                        <a:rPr lang="en-IN" sz="1600" b="1" dirty="0">
                          <a:latin typeface="+mn-lt"/>
                          <a:ea typeface="Times New Roman"/>
                          <a:cs typeface="Times New Roman" pitchFamily="18" charset="0"/>
                        </a:rPr>
                        <a:t>Characteristics of technology</a:t>
                      </a:r>
                    </a:p>
                  </a:txBody>
                  <a:tcPr marL="68580" marR="68580" marT="9525" marB="0" anchor="ctr"/>
                </a:tc>
                <a:tc gridSpan="5">
                  <a:txBody>
                    <a:bodyPr/>
                    <a:lstStyle/>
                    <a:p>
                      <a:pPr>
                        <a:lnSpc>
                          <a:spcPct val="115000"/>
                        </a:lnSpc>
                        <a:spcAft>
                          <a:spcPts val="0"/>
                        </a:spcAft>
                      </a:pPr>
                      <a:r>
                        <a:rPr lang="en-IN" sz="1600" b="1" dirty="0" smtClean="0">
                          <a:latin typeface="+mn-lt"/>
                          <a:ea typeface="Times New Roman"/>
                          <a:cs typeface="Times New Roman" pitchFamily="18" charset="0"/>
                        </a:rPr>
                        <a:t>T O</a:t>
                      </a:r>
                      <a:r>
                        <a:rPr lang="en-IN" sz="1600" b="1" baseline="-25000" dirty="0" smtClean="0">
                          <a:latin typeface="+mn-lt"/>
                          <a:ea typeface="Times New Roman"/>
                          <a:cs typeface="Times New Roman" pitchFamily="18" charset="0"/>
                        </a:rPr>
                        <a:t>1- </a:t>
                      </a:r>
                      <a:r>
                        <a:rPr lang="en-IN" sz="1600" b="1" kern="1200" dirty="0" smtClean="0">
                          <a:solidFill>
                            <a:schemeClr val="tx1"/>
                          </a:solidFill>
                          <a:latin typeface="+mn-lt"/>
                          <a:ea typeface="Times New Roman"/>
                          <a:cs typeface="Times New Roman" pitchFamily="18" charset="0"/>
                        </a:rPr>
                        <a:t>Along with </a:t>
                      </a:r>
                      <a:r>
                        <a:rPr lang="en-IN" sz="1600" b="1" kern="1200" baseline="0" dirty="0" smtClean="0">
                          <a:solidFill>
                            <a:schemeClr val="tx1"/>
                          </a:solidFill>
                          <a:latin typeface="+mn-lt"/>
                          <a:ea typeface="Times New Roman"/>
                          <a:cs typeface="Times New Roman" pitchFamily="18" charset="0"/>
                        </a:rPr>
                        <a:t>Sulphur @ 30kg/ha.</a:t>
                      </a:r>
                      <a:r>
                        <a:rPr lang="en-IN" sz="1600" b="1" kern="1200" dirty="0" smtClean="0">
                          <a:solidFill>
                            <a:schemeClr val="tx1"/>
                          </a:solidFill>
                          <a:latin typeface="+mn-lt"/>
                          <a:ea typeface="Times New Roman"/>
                          <a:cs typeface="Times New Roman" pitchFamily="18" charset="0"/>
                        </a:rPr>
                        <a:t> , micronutrient</a:t>
                      </a:r>
                      <a:r>
                        <a:rPr lang="en-IN" sz="1600" b="1" kern="1200" baseline="0" dirty="0" smtClean="0">
                          <a:solidFill>
                            <a:schemeClr val="tx1"/>
                          </a:solidFill>
                          <a:latin typeface="+mn-lt"/>
                          <a:ea typeface="Times New Roman"/>
                          <a:cs typeface="Times New Roman" pitchFamily="18" charset="0"/>
                        </a:rPr>
                        <a:t> Boron is essential  for  quality curd and major nutrient NPK</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77114">
                <a:tc vMerge="1">
                  <a:txBody>
                    <a:bodyPr/>
                    <a:lstStyle/>
                    <a:p>
                      <a:endParaRPr lang="en-IN"/>
                    </a:p>
                  </a:txBody>
                  <a:tcPr/>
                </a:tc>
                <a:tc gridSpan="5">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dirty="0" smtClean="0">
                          <a:latin typeface="+mn-lt"/>
                          <a:ea typeface="Times New Roman"/>
                          <a:cs typeface="Times New Roman" pitchFamily="18" charset="0"/>
                        </a:rPr>
                        <a:t>T O </a:t>
                      </a:r>
                      <a:r>
                        <a:rPr lang="en-IN" sz="1600" b="1" baseline="-25000" dirty="0" smtClean="0">
                          <a:latin typeface="+mn-lt"/>
                          <a:ea typeface="Times New Roman"/>
                          <a:cs typeface="Times New Roman" pitchFamily="18" charset="0"/>
                        </a:rPr>
                        <a:t>2</a:t>
                      </a:r>
                      <a:r>
                        <a:rPr lang="en-IN" sz="1600" b="1" baseline="0" dirty="0" smtClean="0">
                          <a:latin typeface="+mn-lt"/>
                          <a:ea typeface="Times New Roman"/>
                          <a:cs typeface="Times New Roman" pitchFamily="18" charset="0"/>
                        </a:rPr>
                        <a:t>-  Boron which has effect on curd quality . Boron 1kg/ha in the form of Borax</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7319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dirty="0" smtClean="0">
                          <a:latin typeface="+mn-lt"/>
                          <a:ea typeface="Times New Roman"/>
                          <a:cs typeface="Times New Roman" pitchFamily="18" charset="0"/>
                        </a:rPr>
                        <a:t>Observation Parameters </a:t>
                      </a:r>
                    </a:p>
                  </a:txBody>
                  <a:tcPr marL="41932" marR="41932" marT="5824"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Curd</a:t>
                      </a:r>
                      <a:r>
                        <a:rPr lang="en-US" sz="1600" b="1" baseline="0" dirty="0" smtClean="0">
                          <a:latin typeface="+mn-lt"/>
                          <a:ea typeface="Times New Roman"/>
                          <a:cs typeface="Times New Roman" pitchFamily="18" charset="0"/>
                        </a:rPr>
                        <a:t> wt. (g.), no. of days harvesting</a:t>
                      </a:r>
                      <a:endParaRPr lang="en-IN" sz="1600" b="1" dirty="0" smtClean="0">
                        <a:latin typeface="+mn-lt"/>
                        <a:ea typeface="Times New Roman"/>
                        <a:cs typeface="Times New Roman" pitchFamily="18" charset="0"/>
                      </a:endParaRPr>
                    </a:p>
                  </a:txBody>
                  <a:tcPr marL="41932" marR="41932" marT="5824" marB="0" anchor="ctr"/>
                </a:tc>
                <a:tc hMerge="1">
                  <a:txBody>
                    <a:bodyPr/>
                    <a:lstStyle/>
                    <a:p>
                      <a:endParaRPr lang="en-IN"/>
                    </a:p>
                  </a:txBody>
                  <a:tcPr/>
                </a:tc>
                <a:tc gridSpan="2">
                  <a:txBody>
                    <a:bodyPr/>
                    <a:lstStyle/>
                    <a:p>
                      <a:pPr>
                        <a:lnSpc>
                          <a:spcPct val="115000"/>
                        </a:lnSpc>
                        <a:spcAft>
                          <a:spcPts val="0"/>
                        </a:spcAft>
                      </a:pPr>
                      <a:r>
                        <a:rPr lang="en-IN" sz="1600" b="1" dirty="0" smtClean="0">
                          <a:latin typeface="+mn-lt"/>
                          <a:ea typeface="Times New Roman"/>
                          <a:cs typeface="Times New Roman" pitchFamily="18" charset="0"/>
                        </a:rPr>
                        <a:t>Performance Indicator</a:t>
                      </a:r>
                      <a:endParaRPr lang="en-IN" sz="1600" b="1" dirty="0">
                        <a:latin typeface="+mn-lt"/>
                        <a:ea typeface="Times New Roman"/>
                        <a:cs typeface="Times New Roman" pitchFamily="18" charset="0"/>
                      </a:endParaRPr>
                    </a:p>
                  </a:txBody>
                  <a:tcPr marL="41932" marR="41932" marT="5824" marB="0" anchor="ctr"/>
                </a:tc>
                <a:tc hMerge="1">
                  <a:txBody>
                    <a:bodyPr/>
                    <a:lstStyle/>
                    <a:p>
                      <a:endParaRPr lang="en-IN"/>
                    </a:p>
                  </a:txBody>
                  <a:tcPr/>
                </a:tc>
                <a:tc>
                  <a:txBody>
                    <a:bodyPr/>
                    <a:lstStyle/>
                    <a:p>
                      <a:pPr>
                        <a:lnSpc>
                          <a:spcPct val="115000"/>
                        </a:lnSpc>
                        <a:spcAft>
                          <a:spcPts val="0"/>
                        </a:spcAft>
                      </a:pPr>
                      <a:r>
                        <a:rPr lang="en-US" sz="1600" b="1" dirty="0" smtClean="0">
                          <a:latin typeface="+mn-lt"/>
                          <a:ea typeface="Times New Roman"/>
                          <a:cs typeface="Times New Roman" pitchFamily="18" charset="0"/>
                        </a:rPr>
                        <a:t> Yield (q/ha), B:C ratio</a:t>
                      </a:r>
                      <a:endParaRPr lang="en-IN" sz="1600" b="1" dirty="0">
                        <a:latin typeface="+mn-lt"/>
                        <a:ea typeface="Times New Roman"/>
                        <a:cs typeface="Times New Roman" pitchFamily="18" charset="0"/>
                      </a:endParaRPr>
                    </a:p>
                  </a:txBody>
                  <a:tcPr marL="41932" marR="41932" marT="5824" marB="0" anchor="ctr"/>
                </a:tc>
              </a:tr>
              <a:tr h="259937">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farmers feedback </a:t>
                      </a:r>
                      <a:endParaRPr lang="en-IN" sz="1600" b="1" dirty="0" smtClean="0">
                        <a:latin typeface="+mn-lt"/>
                        <a:ea typeface="Times New Roman"/>
                        <a:cs typeface="Times New Roman" pitchFamily="18" charset="0"/>
                      </a:endParaRPr>
                    </a:p>
                  </a:txBody>
                  <a:tcPr marL="41932" marR="41932" marT="5824" marB="0" anchor="ctr"/>
                </a:tc>
                <a:tc gridSpan="2">
                  <a:txBody>
                    <a:bodyPr/>
                    <a:lstStyle/>
                    <a:p>
                      <a:pPr>
                        <a:lnSpc>
                          <a:spcPct val="115000"/>
                        </a:lnSpc>
                      </a:pPr>
                      <a:endParaRPr lang="en-IN" sz="1600" b="1" dirty="0">
                        <a:latin typeface="+mn-lt"/>
                        <a:cs typeface="Times New Roman" pitchFamily="18" charset="0"/>
                      </a:endParaRPr>
                    </a:p>
                  </a:txBody>
                  <a:tcPr marL="41932" marR="41932" marT="5824" marB="0" anchor="ctr"/>
                </a:tc>
                <a:tc hMerge="1">
                  <a:txBody>
                    <a:bodyPr/>
                    <a:lstStyle/>
                    <a:p>
                      <a:endParaRPr lang="en-IN"/>
                    </a:p>
                  </a:txBody>
                  <a:tcPr/>
                </a:tc>
                <a:tc gridSpan="2">
                  <a:txBody>
                    <a:bodyPr/>
                    <a:lstStyle/>
                    <a:p>
                      <a:pPr>
                        <a:lnSpc>
                          <a:spcPct val="115000"/>
                        </a:lnSpc>
                      </a:pPr>
                      <a:endParaRPr lang="en-IN" sz="1600" b="1" dirty="0">
                        <a:latin typeface="+mn-lt"/>
                        <a:cs typeface="Times New Roman" pitchFamily="18" charset="0"/>
                      </a:endParaRPr>
                    </a:p>
                  </a:txBody>
                  <a:tcPr marL="41932" marR="41932" marT="5824" marB="0" anchor="ctr"/>
                </a:tc>
                <a:tc hMerge="1">
                  <a:txBody>
                    <a:bodyPr/>
                    <a:lstStyle/>
                    <a:p>
                      <a:endParaRPr lang="en-IN"/>
                    </a:p>
                  </a:txBody>
                  <a:tcPr/>
                </a:tc>
                <a:tc>
                  <a:txBody>
                    <a:bodyPr/>
                    <a:lstStyle/>
                    <a:p>
                      <a:pPr>
                        <a:lnSpc>
                          <a:spcPct val="115000"/>
                        </a:lnSpc>
                      </a:pPr>
                      <a:endParaRPr lang="en-IN" sz="1600" b="1" dirty="0">
                        <a:latin typeface="+mn-lt"/>
                        <a:cs typeface="Times New Roman" pitchFamily="18" charset="0"/>
                      </a:endParaRPr>
                    </a:p>
                  </a:txBody>
                  <a:tcPr marL="41932" marR="41932" marT="5824" marB="0" anchor="ctr"/>
                </a:tc>
              </a:tr>
              <a:tr h="517678">
                <a:tc>
                  <a:txBody>
                    <a:bodyPr/>
                    <a:lstStyle/>
                    <a:p>
                      <a:pPr>
                        <a:lnSpc>
                          <a:spcPct val="115000"/>
                        </a:lnSpc>
                        <a:spcAft>
                          <a:spcPts val="0"/>
                        </a:spcAft>
                      </a:pPr>
                      <a:r>
                        <a:rPr lang="en-IN" sz="1600" b="1" dirty="0">
                          <a:latin typeface="+mn-lt"/>
                          <a:ea typeface="Times New Roman"/>
                          <a:cs typeface="Times New Roman" pitchFamily="18" charset="0"/>
                        </a:rPr>
                        <a:t>Scientist(s) to be involved </a:t>
                      </a:r>
                    </a:p>
                  </a:txBody>
                  <a:tcPr marL="68580" marR="68580" marT="9525" marB="0" anchor="ctr"/>
                </a:tc>
                <a:tc gridSpan="5">
                  <a:txBody>
                    <a:bodyPr/>
                    <a:lstStyle/>
                    <a:p>
                      <a:pPr>
                        <a:lnSpc>
                          <a:spcPct val="115000"/>
                        </a:lnSpc>
                        <a:spcAft>
                          <a:spcPts val="0"/>
                        </a:spcAft>
                      </a:pPr>
                      <a:r>
                        <a:rPr lang="en-US" sz="1600" b="1" dirty="0">
                          <a:latin typeface="+mn-lt"/>
                          <a:ea typeface="Times New Roman"/>
                          <a:cs typeface="Times New Roman" pitchFamily="18" charset="0"/>
                        </a:rPr>
                        <a:t>Mr. S. Dash, Scientist (Soil Sc.)</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406403040"/>
              </p:ext>
            </p:extLst>
          </p:nvPr>
        </p:nvGraphicFramePr>
        <p:xfrm>
          <a:off x="76200" y="76202"/>
          <a:ext cx="8991601" cy="6807745"/>
        </p:xfrm>
        <a:graphic>
          <a:graphicData uri="http://schemas.openxmlformats.org/drawingml/2006/table">
            <a:tbl>
              <a:tblPr firstRow="1" bandRow="1">
                <a:tableStyleId>{5940675A-B579-460E-94D1-54222C63F5DA}</a:tableStyleId>
              </a:tblPr>
              <a:tblGrid>
                <a:gridCol w="1828801"/>
                <a:gridCol w="2090935"/>
                <a:gridCol w="2213264"/>
                <a:gridCol w="307016"/>
                <a:gridCol w="1044323"/>
                <a:gridCol w="1507262"/>
              </a:tblGrid>
              <a:tr h="304800">
                <a:tc>
                  <a:txBody>
                    <a:bodyPr/>
                    <a:lstStyle/>
                    <a:p>
                      <a:pPr>
                        <a:lnSpc>
                          <a:spcPct val="115000"/>
                        </a:lnSpc>
                        <a:spcAft>
                          <a:spcPts val="0"/>
                        </a:spcAft>
                      </a:pPr>
                      <a:r>
                        <a:rPr lang="en-IN" sz="1600" b="1" dirty="0">
                          <a:latin typeface="+mn-lt"/>
                          <a:ea typeface="Times New Roman"/>
                          <a:cs typeface="Times New Roman" pitchFamily="18" charset="0"/>
                        </a:rPr>
                        <a:t>OFT No. 4</a:t>
                      </a:r>
                    </a:p>
                  </a:txBody>
                  <a:tcPr marL="68580" marR="68580" marT="9525" marB="0" anchor="ctr">
                    <a:solidFill>
                      <a:srgbClr val="FFCC99"/>
                    </a:solidFill>
                  </a:tcPr>
                </a:tc>
                <a:tc gridSpan="5">
                  <a:txBody>
                    <a:bodyPr/>
                    <a:lstStyle/>
                    <a:p>
                      <a:pPr>
                        <a:lnSpc>
                          <a:spcPct val="100000"/>
                        </a:lnSpc>
                        <a:spcAft>
                          <a:spcPts val="0"/>
                        </a:spcAft>
                        <a:tabLst>
                          <a:tab pos="1619250" algn="l"/>
                        </a:tabLst>
                      </a:pPr>
                      <a:r>
                        <a:rPr lang="en-IN" sz="1600" b="1" kern="1200" dirty="0" smtClean="0">
                          <a:solidFill>
                            <a:schemeClr val="tx1"/>
                          </a:solidFill>
                          <a:latin typeface="+mn-lt"/>
                          <a:ea typeface="Times New Roman"/>
                          <a:cs typeface="Times New Roman" pitchFamily="18" charset="0"/>
                        </a:rPr>
                        <a:t>Assessment of consortia of micro organism (Azotobactor + </a:t>
                      </a:r>
                      <a:r>
                        <a:rPr lang="en-IN" sz="1600" b="1" kern="1200" dirty="0" err="1" smtClean="0">
                          <a:solidFill>
                            <a:schemeClr val="tx1"/>
                          </a:solidFill>
                          <a:latin typeface="+mn-lt"/>
                          <a:ea typeface="Times New Roman"/>
                          <a:cs typeface="Times New Roman" pitchFamily="18" charset="0"/>
                        </a:rPr>
                        <a:t>Azospinillum</a:t>
                      </a:r>
                      <a:r>
                        <a:rPr lang="en-IN" sz="1600" b="1" kern="1200" dirty="0" smtClean="0">
                          <a:solidFill>
                            <a:schemeClr val="tx1"/>
                          </a:solidFill>
                          <a:latin typeface="+mn-lt"/>
                          <a:ea typeface="Times New Roman"/>
                          <a:cs typeface="Times New Roman" pitchFamily="18" charset="0"/>
                        </a:rPr>
                        <a:t> +PSB) in pointed gourd</a:t>
                      </a:r>
                      <a:endParaRPr lang="en-IN" sz="1600" b="1" kern="1200" dirty="0">
                        <a:solidFill>
                          <a:schemeClr val="tx1"/>
                        </a:solidFill>
                        <a:latin typeface="+mn-lt"/>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22687">
                <a:tc>
                  <a:txBody>
                    <a:bodyPr/>
                    <a:lstStyle/>
                    <a:p>
                      <a:pPr>
                        <a:lnSpc>
                          <a:spcPct val="115000"/>
                        </a:lnSpc>
                        <a:spcAft>
                          <a:spcPts val="0"/>
                        </a:spcAft>
                      </a:pPr>
                      <a:r>
                        <a:rPr lang="en-IN" sz="1600" b="1" dirty="0">
                          <a:latin typeface="+mn-lt"/>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a:latin typeface="+mn-lt"/>
                          <a:ea typeface="Times New Roman"/>
                          <a:cs typeface="Times New Roman" pitchFamily="18" charset="0"/>
                        </a:rPr>
                        <a:t>Rabi, </a:t>
                      </a:r>
                      <a:r>
                        <a:rPr lang="en-US" sz="1600" b="1" dirty="0" smtClean="0">
                          <a:latin typeface="+mn-lt"/>
                          <a:ea typeface="Times New Roman"/>
                          <a:cs typeface="Times New Roman" pitchFamily="18" charset="0"/>
                        </a:rPr>
                        <a:t>2020-21(Year-II</a:t>
                      </a:r>
                      <a:r>
                        <a:rPr lang="en-US" sz="1600" b="1" dirty="0">
                          <a:latin typeface="+mn-lt"/>
                          <a:ea typeface="Times New Roman"/>
                          <a:cs typeface="Times New Roman" pitchFamily="18" charset="0"/>
                        </a:rPr>
                        <a:t>) </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No. of Trials &amp; villages </a:t>
                      </a:r>
                    </a:p>
                  </a:txBody>
                  <a:tcPr marL="68580" marR="68580" marT="9525" marB="0" anchor="ctr"/>
                </a:tc>
                <a:tc gridSpan="3">
                  <a:txBody>
                    <a:bodyPr/>
                    <a:lstStyle/>
                    <a:p>
                      <a:pPr>
                        <a:lnSpc>
                          <a:spcPct val="115000"/>
                        </a:lnSpc>
                        <a:spcAft>
                          <a:spcPts val="0"/>
                        </a:spcAft>
                      </a:pPr>
                      <a:r>
                        <a:rPr lang="en-IN" sz="1600" b="1" dirty="0">
                          <a:latin typeface="+mn-lt"/>
                          <a:ea typeface="Times New Roman"/>
                          <a:cs typeface="Times New Roman" pitchFamily="18" charset="0"/>
                        </a:rPr>
                        <a:t>07 (</a:t>
                      </a:r>
                      <a:r>
                        <a:rPr lang="en-IN" sz="1600" b="1" dirty="0" err="1" smtClean="0">
                          <a:latin typeface="+mn-lt"/>
                          <a:ea typeface="Times New Roman"/>
                          <a:cs typeface="Times New Roman" pitchFamily="18" charset="0"/>
                        </a:rPr>
                        <a:t>Dihakuransh,Rambhadeiur</a:t>
                      </a:r>
                      <a:r>
                        <a:rPr lang="en-IN" sz="1600" b="1" dirty="0" smtClean="0">
                          <a:latin typeface="+mn-lt"/>
                          <a:ea typeface="Times New Roman"/>
                          <a:cs typeface="Times New Roman" pitchFamily="18" charset="0"/>
                        </a:rPr>
                        <a:t>) </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r>
              <a:tr h="861586">
                <a:tc>
                  <a:txBody>
                    <a:bodyPr/>
                    <a:lstStyle/>
                    <a:p>
                      <a:pPr>
                        <a:lnSpc>
                          <a:spcPct val="115000"/>
                        </a:lnSpc>
                        <a:spcAft>
                          <a:spcPts val="0"/>
                        </a:spcAft>
                      </a:pPr>
                      <a:r>
                        <a:rPr lang="en-IN" sz="1600" b="1">
                          <a:latin typeface="+mn-lt"/>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smtClean="0">
                          <a:latin typeface="+mn-lt"/>
                          <a:ea typeface="Times New Roman"/>
                          <a:cs typeface="Times New Roman" pitchFamily="18" charset="0"/>
                        </a:rPr>
                        <a:t>Pointed gourd</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Farming Situation</a:t>
                      </a:r>
                    </a:p>
                  </a:txBody>
                  <a:tcPr marL="68580" marR="68580" marT="9525" marB="0" anchor="ctr"/>
                </a:tc>
                <a:tc gridSpan="3">
                  <a:txBody>
                    <a:bodyPr/>
                    <a:lstStyle/>
                    <a:p>
                      <a:pPr>
                        <a:lnSpc>
                          <a:spcPct val="100000"/>
                        </a:lnSpc>
                        <a:spcAft>
                          <a:spcPts val="0"/>
                        </a:spcAft>
                      </a:pPr>
                      <a:r>
                        <a:rPr lang="en-IN" sz="1600" b="1" dirty="0" smtClean="0">
                          <a:latin typeface="+mn-lt"/>
                          <a:ea typeface="Times New Roman"/>
                          <a:cs typeface="Times New Roman" pitchFamily="18" charset="0"/>
                        </a:rPr>
                        <a:t>Season-</a:t>
                      </a:r>
                      <a:r>
                        <a:rPr lang="en-IN" sz="1600" b="1" dirty="0" err="1" smtClean="0">
                          <a:latin typeface="+mn-lt"/>
                          <a:ea typeface="Times New Roman"/>
                          <a:cs typeface="Times New Roman" pitchFamily="18" charset="0"/>
                        </a:rPr>
                        <a:t>rabi</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Medium land </a:t>
                      </a:r>
                      <a:r>
                        <a:rPr lang="en-IN" sz="1600" b="1" dirty="0" smtClean="0">
                          <a:latin typeface="+mn-lt"/>
                          <a:ea typeface="Times New Roman"/>
                          <a:cs typeface="Times New Roman" pitchFamily="18" charset="0"/>
                        </a:rPr>
                        <a:t>Irrigated,</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 Cropping system </a:t>
                      </a:r>
                      <a:r>
                        <a:rPr lang="en-IN" sz="1600" b="1" dirty="0" smtClean="0">
                          <a:latin typeface="+mn-lt"/>
                          <a:ea typeface="Times New Roman"/>
                          <a:cs typeface="Times New Roman" pitchFamily="18" charset="0"/>
                        </a:rPr>
                        <a:t>–</a:t>
                      </a:r>
                    </a:p>
                    <a:p>
                      <a:pPr>
                        <a:lnSpc>
                          <a:spcPct val="100000"/>
                        </a:lnSpc>
                        <a:spcAft>
                          <a:spcPts val="0"/>
                        </a:spcAft>
                      </a:pPr>
                      <a:r>
                        <a:rPr lang="en-IN" sz="1600" b="1" dirty="0" smtClean="0">
                          <a:latin typeface="+mn-lt"/>
                          <a:ea typeface="Times New Roman"/>
                          <a:cs typeface="Times New Roman" pitchFamily="18" charset="0"/>
                        </a:rPr>
                        <a:t>Rice-vegetable</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r>
              <a:tr h="640710">
                <a:tc>
                  <a:txBody>
                    <a:bodyPr/>
                    <a:lstStyle/>
                    <a:p>
                      <a:pPr>
                        <a:lnSpc>
                          <a:spcPct val="115000"/>
                        </a:lnSpc>
                        <a:spcAft>
                          <a:spcPts val="0"/>
                        </a:spcAft>
                      </a:pPr>
                      <a:r>
                        <a:rPr lang="en-IN" sz="1600" b="1" dirty="0">
                          <a:latin typeface="+mn-lt"/>
                          <a:ea typeface="Times New Roman"/>
                          <a:cs typeface="Times New Roman" pitchFamily="18" charset="0"/>
                        </a:rPr>
                        <a:t>Problem  diagnosed (one or many)</a:t>
                      </a:r>
                    </a:p>
                  </a:txBody>
                  <a:tcPr marL="68580" marR="68580" marT="9525" marB="0" anchor="ctr"/>
                </a:tc>
                <a:tc>
                  <a:txBody>
                    <a:bodyPr/>
                    <a:lstStyle/>
                    <a:p>
                      <a:pPr>
                        <a:lnSpc>
                          <a:spcPct val="115000"/>
                        </a:lnSpc>
                        <a:spcAft>
                          <a:spcPts val="0"/>
                        </a:spcAft>
                      </a:pPr>
                      <a:r>
                        <a:rPr lang="en-US" sz="1600" b="1" dirty="0" smtClean="0">
                          <a:latin typeface="+mn-lt"/>
                          <a:ea typeface="Times New Roman"/>
                          <a:cs typeface="Times New Roman" pitchFamily="18" charset="0"/>
                        </a:rPr>
                        <a:t>Low yield due to  low beneficial microbial population</a:t>
                      </a:r>
                      <a:endParaRPr lang="en-IN" sz="1600" b="1" dirty="0">
                        <a:latin typeface="+mn-lt"/>
                        <a:ea typeface="Times New Roman"/>
                        <a:cs typeface="Times New Roman" pitchFamily="18" charset="0"/>
                      </a:endParaRPr>
                    </a:p>
                  </a:txBody>
                  <a:tcPr marL="68580" marR="68580" marT="9525" marB="0" anchor="ctr"/>
                </a:tc>
                <a:tc>
                  <a:txBody>
                    <a:bodyPr/>
                    <a:lstStyle/>
                    <a:p>
                      <a:pPr>
                        <a:lnSpc>
                          <a:spcPct val="100000"/>
                        </a:lnSpc>
                        <a:spcAft>
                          <a:spcPts val="0"/>
                        </a:spcAft>
                      </a:pPr>
                      <a:r>
                        <a:rPr lang="en-IN" sz="1600" b="1" dirty="0">
                          <a:latin typeface="+mn-lt"/>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smtClean="0">
                          <a:latin typeface="+mn-lt"/>
                          <a:ea typeface="Times New Roman"/>
                          <a:cs typeface="Times New Roman" pitchFamily="18" charset="0"/>
                        </a:rPr>
                        <a:t>Spread</a:t>
                      </a:r>
                      <a:r>
                        <a:rPr lang="en-US" sz="1600" b="1" baseline="0" dirty="0" smtClean="0">
                          <a:latin typeface="+mn-lt"/>
                          <a:ea typeface="Times New Roman"/>
                          <a:cs typeface="Times New Roman" pitchFamily="18" charset="0"/>
                        </a:rPr>
                        <a:t> &amp; intensity of problem- 1 ha</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r>
              <a:tr h="346844">
                <a:tc>
                  <a:txBody>
                    <a:bodyPr/>
                    <a:lstStyle/>
                    <a:p>
                      <a:pPr>
                        <a:lnSpc>
                          <a:spcPct val="115000"/>
                        </a:lnSpc>
                        <a:spcAft>
                          <a:spcPts val="0"/>
                        </a:spcAft>
                      </a:pPr>
                      <a:r>
                        <a:rPr lang="en-IN" sz="1600" b="1">
                          <a:latin typeface="+mn-lt"/>
                          <a:ea typeface="Times New Roman"/>
                          <a:cs typeface="Times New Roman" pitchFamily="18" charset="0"/>
                        </a:rPr>
                        <a:t>FP </a:t>
                      </a:r>
                    </a:p>
                  </a:txBody>
                  <a:tcPr marL="68580" marR="68580" marT="9525" marB="0" anchor="ctr"/>
                </a:tc>
                <a:tc gridSpan="5">
                  <a:txBody>
                    <a:bodyPr/>
                    <a:lstStyle/>
                    <a:p>
                      <a:pPr>
                        <a:lnSpc>
                          <a:spcPct val="115000"/>
                        </a:lnSpc>
                        <a:spcAft>
                          <a:spcPts val="0"/>
                        </a:spcAft>
                      </a:pPr>
                      <a:r>
                        <a:rPr lang="en-US" sz="1600" b="1" dirty="0" smtClean="0">
                          <a:latin typeface="+mn-lt"/>
                          <a:ea typeface="Times New Roman"/>
                          <a:cs typeface="Times New Roman" pitchFamily="18" charset="0"/>
                        </a:rPr>
                        <a:t>Only</a:t>
                      </a:r>
                      <a:r>
                        <a:rPr lang="en-US" sz="1600" b="1" baseline="0" dirty="0" smtClean="0">
                          <a:latin typeface="+mn-lt"/>
                          <a:ea typeface="Times New Roman"/>
                          <a:cs typeface="Times New Roman" pitchFamily="18" charset="0"/>
                        </a:rPr>
                        <a:t> NPK (100-50-60 kg/ha.)</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79854">
                <a:tc>
                  <a:txBody>
                    <a:bodyPr/>
                    <a:lstStyle/>
                    <a:p>
                      <a:pPr>
                        <a:lnSpc>
                          <a:spcPct val="115000"/>
                        </a:lnSpc>
                        <a:spcAft>
                          <a:spcPts val="0"/>
                        </a:spcAft>
                      </a:pPr>
                      <a:r>
                        <a:rPr lang="en-IN" sz="1600" b="1" dirty="0">
                          <a:latin typeface="+mn-lt"/>
                          <a:ea typeface="Times New Roman"/>
                          <a:cs typeface="Times New Roman" pitchFamily="18" charset="0"/>
                        </a:rPr>
                        <a:t>T O</a:t>
                      </a:r>
                      <a:r>
                        <a:rPr lang="en-IN" sz="1600" b="1" baseline="-25000" dirty="0">
                          <a:latin typeface="+mn-lt"/>
                          <a:ea typeface="Times New Roman"/>
                          <a:cs typeface="Times New Roman" pitchFamily="18" charset="0"/>
                        </a:rPr>
                        <a:t>1</a:t>
                      </a:r>
                      <a:endParaRPr lang="en-IN" sz="1600" b="1" dirty="0">
                        <a:latin typeface="+mn-lt"/>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US" sz="1600" b="1" dirty="0" smtClean="0">
                          <a:latin typeface="+mn-lt"/>
                          <a:ea typeface="Times New Roman"/>
                          <a:cs typeface="Times New Roman" pitchFamily="18" charset="0"/>
                        </a:rPr>
                        <a:t>STBF(120-80-80)- +</a:t>
                      </a:r>
                      <a:r>
                        <a:rPr lang="en-US" sz="1600" b="1" baseline="0" dirty="0" smtClean="0">
                          <a:latin typeface="+mn-lt"/>
                          <a:ea typeface="Times New Roman"/>
                          <a:cs typeface="Times New Roman" pitchFamily="18" charset="0"/>
                        </a:rPr>
                        <a:t> </a:t>
                      </a:r>
                      <a:r>
                        <a:rPr lang="en-IN" sz="1600" b="1" kern="1200" dirty="0" smtClean="0">
                          <a:solidFill>
                            <a:schemeClr val="tx1"/>
                          </a:solidFill>
                          <a:latin typeface="+mn-lt"/>
                          <a:ea typeface="Times New Roman"/>
                          <a:cs typeface="Times New Roman" pitchFamily="18" charset="0"/>
                        </a:rPr>
                        <a:t>100 kg of FYM &amp; inoculated with 4kg </a:t>
                      </a:r>
                      <a:r>
                        <a:rPr lang="en-IN" sz="1600" b="1" kern="1200" dirty="0" err="1" smtClean="0">
                          <a:solidFill>
                            <a:schemeClr val="tx1"/>
                          </a:solidFill>
                          <a:latin typeface="+mn-lt"/>
                          <a:ea typeface="Times New Roman"/>
                          <a:cs typeface="Times New Roman" pitchFamily="18" charset="0"/>
                        </a:rPr>
                        <a:t>Azotobactor</a:t>
                      </a:r>
                      <a:r>
                        <a:rPr lang="en-IN" sz="1600" b="1" kern="1200" dirty="0" smtClean="0">
                          <a:solidFill>
                            <a:schemeClr val="tx1"/>
                          </a:solidFill>
                          <a:latin typeface="+mn-lt"/>
                          <a:ea typeface="Times New Roman"/>
                          <a:cs typeface="Times New Roman" pitchFamily="18" charset="0"/>
                        </a:rPr>
                        <a:t>, </a:t>
                      </a:r>
                      <a:r>
                        <a:rPr lang="en-IN" sz="1600" b="1" kern="1200" dirty="0" err="1" smtClean="0">
                          <a:solidFill>
                            <a:schemeClr val="tx1"/>
                          </a:solidFill>
                          <a:latin typeface="+mn-lt"/>
                          <a:ea typeface="Times New Roman"/>
                          <a:cs typeface="Times New Roman" pitchFamily="18" charset="0"/>
                        </a:rPr>
                        <a:t>Azospirillum</a:t>
                      </a:r>
                      <a:r>
                        <a:rPr lang="en-IN" sz="1600" b="1" kern="1200" dirty="0" smtClean="0">
                          <a:solidFill>
                            <a:schemeClr val="tx1"/>
                          </a:solidFill>
                          <a:latin typeface="+mn-lt"/>
                          <a:ea typeface="Times New Roman"/>
                          <a:cs typeface="Times New Roman" pitchFamily="18" charset="0"/>
                        </a:rPr>
                        <a:t> &amp; PSB+</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dirty="0" smtClean="0">
                          <a:latin typeface="+mn-lt"/>
                          <a:ea typeface="Times New Roman"/>
                          <a:cs typeface="Times New Roman" pitchFamily="18" charset="0"/>
                        </a:rPr>
                        <a:t>Source :AINP</a:t>
                      </a:r>
                      <a:r>
                        <a:rPr lang="en-IN" sz="1600" b="1" baseline="0" dirty="0" smtClean="0">
                          <a:latin typeface="+mn-lt"/>
                          <a:ea typeface="Times New Roman"/>
                          <a:cs typeface="Times New Roman" pitchFamily="18" charset="0"/>
                        </a:rPr>
                        <a:t> on Biodiversity &amp; </a:t>
                      </a:r>
                      <a:r>
                        <a:rPr lang="en-IN" sz="1600" b="1" baseline="0" dirty="0" err="1" smtClean="0">
                          <a:latin typeface="+mn-lt"/>
                          <a:ea typeface="Times New Roman"/>
                          <a:cs typeface="Times New Roman" pitchFamily="18" charset="0"/>
                        </a:rPr>
                        <a:t>biofertilizer</a:t>
                      </a:r>
                      <a:endParaRPr lang="en-IN" sz="1600" b="1" dirty="0" smtClean="0">
                        <a:latin typeface="+mn-lt"/>
                        <a:ea typeface="Times New Roman"/>
                        <a:cs typeface="Times New Roman" pitchFamily="18" charset="0"/>
                      </a:endParaRPr>
                    </a:p>
                  </a:txBody>
                  <a:tcPr marL="68580" marR="68580" marT="9525" marB="0" anchor="ctr">
                    <a:lnB w="12700" cap="flat" cmpd="sng" algn="ctr">
                      <a:solidFill>
                        <a:schemeClr val="tx1"/>
                      </a:solidFill>
                      <a:prstDash val="solid"/>
                      <a:round/>
                      <a:headEnd type="none" w="med" len="med"/>
                      <a:tailEnd type="none" w="med" len="med"/>
                    </a:lnB>
                  </a:tcPr>
                </a:tc>
                <a:tc hMerge="1">
                  <a:txBody>
                    <a:bodyPr/>
                    <a:lstStyle/>
                    <a:p>
                      <a:pPr>
                        <a:lnSpc>
                          <a:spcPct val="115000"/>
                        </a:lnSpc>
                        <a:spcAft>
                          <a:spcPts val="0"/>
                        </a:spcAft>
                      </a:pPr>
                      <a:endParaRPr lang="en-IN" sz="1400" dirty="0">
                        <a:latin typeface="Calibri"/>
                        <a:ea typeface="Times New Roman"/>
                        <a:cs typeface="Kalinga"/>
                      </a:endParaRPr>
                    </a:p>
                  </a:txBody>
                  <a:tcPr marL="68580" marR="68580" marT="9525" marB="0" anchor="ctr">
                    <a:lnB w="12700" cap="flat" cmpd="sng" algn="ctr">
                      <a:solidFill>
                        <a:schemeClr val="tx1"/>
                      </a:solidFill>
                      <a:prstDash val="solid"/>
                      <a:round/>
                      <a:headEnd type="none" w="med" len="med"/>
                      <a:tailEnd type="none" w="med" len="med"/>
                    </a:lnB>
                  </a:tcPr>
                </a:tc>
              </a:tr>
              <a:tr h="768414">
                <a:tc>
                  <a:txBody>
                    <a:bodyPr/>
                    <a:lstStyle/>
                    <a:p>
                      <a:pPr>
                        <a:lnSpc>
                          <a:spcPct val="115000"/>
                        </a:lnSpc>
                        <a:spcAft>
                          <a:spcPts val="0"/>
                        </a:spcAft>
                      </a:pPr>
                      <a:r>
                        <a:rPr lang="en-IN" sz="1600" b="1" dirty="0">
                          <a:latin typeface="+mn-lt"/>
                          <a:ea typeface="Times New Roman"/>
                          <a:cs typeface="Times New Roman" pitchFamily="18" charset="0"/>
                        </a:rPr>
                        <a:t>T O </a:t>
                      </a:r>
                      <a:r>
                        <a:rPr lang="en-IN" sz="1600" b="1" baseline="-25000" dirty="0">
                          <a:latin typeface="+mn-lt"/>
                          <a:ea typeface="Times New Roman"/>
                          <a:cs typeface="Times New Roman" pitchFamily="18" charset="0"/>
                        </a:rPr>
                        <a:t>2</a:t>
                      </a:r>
                      <a:endParaRPr lang="en-IN" sz="1600" b="1" dirty="0">
                        <a:latin typeface="+mn-lt"/>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IN" sz="1600" b="1" kern="1200" dirty="0" smtClean="0">
                          <a:solidFill>
                            <a:schemeClr val="tx1"/>
                          </a:solidFill>
                          <a:latin typeface="+mn-lt"/>
                          <a:ea typeface="Times New Roman"/>
                          <a:cs typeface="Times New Roman" pitchFamily="18" charset="0"/>
                        </a:rPr>
                        <a:t>STBF + 5 kg lime mixed with 100 kg of FYM &amp; inoculated with 4kg Azotobactor, </a:t>
                      </a:r>
                      <a:r>
                        <a:rPr lang="en-IN" sz="1600" b="1" kern="1200" dirty="0" err="1" smtClean="0">
                          <a:solidFill>
                            <a:schemeClr val="tx1"/>
                          </a:solidFill>
                          <a:latin typeface="+mn-lt"/>
                          <a:ea typeface="Times New Roman"/>
                          <a:cs typeface="Times New Roman" pitchFamily="18" charset="0"/>
                        </a:rPr>
                        <a:t>Azospirillum</a:t>
                      </a:r>
                      <a:r>
                        <a:rPr lang="en-IN" sz="1600" b="1" kern="1200" dirty="0" smtClean="0">
                          <a:solidFill>
                            <a:schemeClr val="tx1"/>
                          </a:solidFill>
                          <a:latin typeface="+mn-lt"/>
                          <a:ea typeface="Times New Roman"/>
                          <a:cs typeface="Times New Roman" pitchFamily="18" charset="0"/>
                        </a:rPr>
                        <a:t> &amp; PSB</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dirty="0" smtClean="0">
                          <a:latin typeface="+mn-lt"/>
                          <a:ea typeface="Times New Roman"/>
                          <a:cs typeface="Times New Roman" pitchFamily="18" charset="0"/>
                        </a:rPr>
                        <a:t>Source :AINP</a:t>
                      </a:r>
                      <a:r>
                        <a:rPr lang="en-IN" sz="1600" b="1" baseline="0" dirty="0" smtClean="0">
                          <a:latin typeface="+mn-lt"/>
                          <a:ea typeface="Times New Roman"/>
                          <a:cs typeface="Times New Roman" pitchFamily="18" charset="0"/>
                        </a:rPr>
                        <a:t> on Biodiversity &amp; </a:t>
                      </a:r>
                      <a:r>
                        <a:rPr lang="en-IN" sz="1600" b="1" baseline="0" dirty="0" err="1" smtClean="0">
                          <a:latin typeface="+mn-lt"/>
                          <a:ea typeface="Times New Roman"/>
                          <a:cs typeface="Times New Roman" pitchFamily="18" charset="0"/>
                        </a:rPr>
                        <a:t>biofertilizer</a:t>
                      </a:r>
                      <a:endParaRPr lang="en-IN" sz="1600" b="1" dirty="0" smtClean="0">
                        <a:latin typeface="+mn-lt"/>
                        <a:ea typeface="Times New Roman"/>
                        <a:cs typeface="Times New Roman" pitchFamily="18" charset="0"/>
                      </a:endParaRPr>
                    </a:p>
                  </a:txBody>
                  <a:tcPr marL="68580" marR="68580" marT="9525" marB="0" anchor="ctr">
                    <a:lnT w="12700" cap="flat" cmpd="sng" algn="ctr">
                      <a:solidFill>
                        <a:schemeClr val="tx1"/>
                      </a:solidFill>
                      <a:prstDash val="solid"/>
                      <a:round/>
                      <a:headEnd type="none" w="med" len="med"/>
                      <a:tailEnd type="none" w="med" len="med"/>
                    </a:lnT>
                  </a:tcPr>
                </a:tc>
                <a:tc hMerge="1">
                  <a:txBody>
                    <a:bodyPr/>
                    <a:lstStyle/>
                    <a:p>
                      <a:pPr>
                        <a:lnSpc>
                          <a:spcPct val="115000"/>
                        </a:lnSpc>
                        <a:spcAft>
                          <a:spcPts val="0"/>
                        </a:spcAft>
                      </a:pPr>
                      <a:endParaRPr lang="en-IN" sz="1400" dirty="0">
                        <a:latin typeface="Calibri"/>
                        <a:ea typeface="Times New Roman"/>
                        <a:cs typeface="Kalinga"/>
                      </a:endParaRPr>
                    </a:p>
                  </a:txBody>
                  <a:tcPr marL="68580" marR="68580" marT="9525" marB="0" anchor="ctr">
                    <a:lnT w="12700" cap="flat" cmpd="sng" algn="ctr">
                      <a:solidFill>
                        <a:schemeClr val="tx1"/>
                      </a:solidFill>
                      <a:prstDash val="solid"/>
                      <a:round/>
                      <a:headEnd type="none" w="med" len="med"/>
                      <a:tailEnd type="none" w="med" len="med"/>
                    </a:lnT>
                  </a:tcPr>
                </a:tc>
              </a:tr>
              <a:tr h="435522">
                <a:tc rowSpan="2">
                  <a:txBody>
                    <a:bodyPr/>
                    <a:lstStyle/>
                    <a:p>
                      <a:pPr>
                        <a:lnSpc>
                          <a:spcPct val="115000"/>
                        </a:lnSpc>
                        <a:spcAft>
                          <a:spcPts val="0"/>
                        </a:spcAft>
                      </a:pPr>
                      <a:r>
                        <a:rPr lang="en-IN" sz="1600" b="1">
                          <a:latin typeface="+mn-lt"/>
                          <a:ea typeface="Times New Roman"/>
                          <a:cs typeface="Times New Roman" pitchFamily="18" charset="0"/>
                        </a:rPr>
                        <a:t>Characteristics of technology</a:t>
                      </a:r>
                    </a:p>
                  </a:txBody>
                  <a:tcPr marL="68580" marR="68580" marT="9525" marB="0" anchor="ctr"/>
                </a:tc>
                <a:tc gridSpan="5">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latin typeface="+mn-lt"/>
                          <a:ea typeface="Times New Roman"/>
                          <a:cs typeface="Times New Roman" pitchFamily="18" charset="0"/>
                        </a:rPr>
                        <a:t>T O</a:t>
                      </a:r>
                      <a:r>
                        <a:rPr lang="en-IN" sz="1600" b="1" baseline="-25000" dirty="0" smtClean="0">
                          <a:latin typeface="+mn-lt"/>
                          <a:ea typeface="Times New Roman"/>
                          <a:cs typeface="Times New Roman" pitchFamily="18" charset="0"/>
                        </a:rPr>
                        <a:t>1</a:t>
                      </a:r>
                      <a:r>
                        <a:rPr lang="en-IN" sz="1600" b="1" baseline="0" dirty="0" smtClean="0">
                          <a:latin typeface="+mn-lt"/>
                          <a:ea typeface="Times New Roman"/>
                          <a:cs typeface="Times New Roman" pitchFamily="18" charset="0"/>
                        </a:rPr>
                        <a:t>- Application of STBF(120-80-80) correctly  the deficiency of essential nutrients </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58157">
                <a:tc vMerge="1">
                  <a:txBody>
                    <a:bodyPr/>
                    <a:lstStyle/>
                    <a:p>
                      <a:endParaRPr lang="en-IN"/>
                    </a:p>
                  </a:txBody>
                  <a:tcP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dirty="0" smtClean="0">
                          <a:latin typeface="+mn-lt"/>
                          <a:ea typeface="Times New Roman"/>
                          <a:cs typeface="Times New Roman" pitchFamily="18" charset="0"/>
                        </a:rPr>
                        <a:t>T O </a:t>
                      </a:r>
                      <a:r>
                        <a:rPr lang="en-IN" sz="1600" b="1" baseline="-25000" dirty="0" smtClean="0">
                          <a:latin typeface="+mn-lt"/>
                          <a:ea typeface="Times New Roman"/>
                          <a:cs typeface="Times New Roman" pitchFamily="18" charset="0"/>
                        </a:rPr>
                        <a:t>2</a:t>
                      </a:r>
                      <a:r>
                        <a:rPr lang="en-IN" sz="1600" b="1" baseline="0" dirty="0" smtClean="0">
                          <a:latin typeface="+mn-lt"/>
                          <a:ea typeface="Times New Roman"/>
                          <a:cs typeface="Times New Roman" pitchFamily="18" charset="0"/>
                        </a:rPr>
                        <a:t>-</a:t>
                      </a:r>
                      <a:r>
                        <a:rPr lang="en-IN" sz="1600" b="1" baseline="-25000" dirty="0" smtClean="0">
                          <a:latin typeface="+mn-lt"/>
                          <a:ea typeface="Times New Roman"/>
                          <a:cs typeface="Times New Roman" pitchFamily="18" charset="0"/>
                        </a:rPr>
                        <a:t> </a:t>
                      </a:r>
                      <a:r>
                        <a:rPr lang="en-IN" sz="1600" b="1" kern="1200" baseline="0" dirty="0" smtClean="0">
                          <a:solidFill>
                            <a:schemeClr val="tx1"/>
                          </a:solidFill>
                          <a:latin typeface="+mn-lt"/>
                          <a:ea typeface="Times New Roman"/>
                          <a:cs typeface="Times New Roman" pitchFamily="18" charset="0"/>
                        </a:rPr>
                        <a:t>Application of bio-fertilizer increases  yield, quality of produce &amp; fetches good market price </a:t>
                      </a: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29214">
                <a:tc>
                  <a:txBody>
                    <a:bodyPr/>
                    <a:lstStyle/>
                    <a:p>
                      <a:pPr>
                        <a:lnSpc>
                          <a:spcPct val="115000"/>
                        </a:lnSpc>
                        <a:spcAft>
                          <a:spcPts val="0"/>
                        </a:spcAft>
                      </a:pPr>
                      <a:r>
                        <a:rPr lang="en-IN" sz="1600" b="1">
                          <a:latin typeface="+mn-lt"/>
                          <a:ea typeface="Times New Roman"/>
                          <a:cs typeface="Times New Roman" pitchFamily="18" charset="0"/>
                        </a:rPr>
                        <a:t>Observation Parameters </a:t>
                      </a:r>
                    </a:p>
                  </a:txBody>
                  <a:tcPr marL="68580" marR="68580" marT="9525" marB="0" anchor="ctr"/>
                </a:tc>
                <a:tc gridSpan="2">
                  <a:txBody>
                    <a:bodyPr/>
                    <a:lstStyle/>
                    <a:p>
                      <a:pPr>
                        <a:lnSpc>
                          <a:spcPct val="115000"/>
                        </a:lnSpc>
                        <a:spcAft>
                          <a:spcPts val="0"/>
                        </a:spcAft>
                      </a:pPr>
                      <a:r>
                        <a:rPr lang="en-US" sz="1600" b="1" baseline="0" dirty="0" smtClean="0">
                          <a:latin typeface="+mn-lt"/>
                          <a:ea typeface="Times New Roman"/>
                          <a:cs typeface="Times New Roman" pitchFamily="18" charset="0"/>
                        </a:rPr>
                        <a:t>Fruit  size, No. of fruits /plant, Fruit weight(g.) </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mn-lt"/>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00000"/>
                        </a:lnSpc>
                        <a:spcAft>
                          <a:spcPts val="0"/>
                        </a:spcAft>
                      </a:pPr>
                      <a:r>
                        <a:rPr lang="en-US" sz="1600" b="1" dirty="0">
                          <a:latin typeface="+mn-lt"/>
                          <a:ea typeface="Times New Roman"/>
                          <a:cs typeface="Times New Roman" pitchFamily="18" charset="0"/>
                        </a:rPr>
                        <a:t> Yield (q/ha), B:C ratio, </a:t>
                      </a:r>
                      <a:endParaRPr lang="en-IN" sz="1600" b="1" dirty="0">
                        <a:latin typeface="+mn-lt"/>
                        <a:ea typeface="Times New Roman"/>
                        <a:cs typeface="Times New Roman" pitchFamily="18" charset="0"/>
                      </a:endParaRPr>
                    </a:p>
                  </a:txBody>
                  <a:tcPr marL="68580" marR="68580" marT="9525" marB="0" anchor="ctr"/>
                </a:tc>
              </a:tr>
              <a:tr h="293139">
                <a:tc>
                  <a:txBody>
                    <a:bodyPr/>
                    <a:lstStyle/>
                    <a:p>
                      <a:pPr>
                        <a:lnSpc>
                          <a:spcPct val="115000"/>
                        </a:lnSpc>
                        <a:spcAft>
                          <a:spcPts val="0"/>
                        </a:spcAft>
                      </a:pPr>
                      <a:r>
                        <a:rPr lang="en-US" sz="1600" b="1">
                          <a:latin typeface="+mn-lt"/>
                          <a:ea typeface="Times New Roman"/>
                          <a:cs typeface="Times New Roman" pitchFamily="18" charset="0"/>
                        </a:rPr>
                        <a:t>farmers feedback </a:t>
                      </a:r>
                      <a:endParaRPr lang="en-IN" sz="1600" b="1">
                        <a:latin typeface="+mn-lt"/>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mn-lt"/>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mn-lt"/>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mn-lt"/>
                        <a:cs typeface="Times New Roman" pitchFamily="18" charset="0"/>
                      </a:endParaRPr>
                    </a:p>
                  </a:txBody>
                  <a:tcPr marL="68580" marR="68580" marT="9525" marB="0" anchor="ctr"/>
                </a:tc>
              </a:tr>
              <a:tr h="346844">
                <a:tc>
                  <a:txBody>
                    <a:bodyPr/>
                    <a:lstStyle/>
                    <a:p>
                      <a:pPr>
                        <a:lnSpc>
                          <a:spcPct val="115000"/>
                        </a:lnSpc>
                        <a:spcAft>
                          <a:spcPts val="0"/>
                        </a:spcAft>
                      </a:pPr>
                      <a:r>
                        <a:rPr lang="en-IN" sz="1600" b="1">
                          <a:latin typeface="+mn-lt"/>
                          <a:ea typeface="Times New Roman"/>
                          <a:cs typeface="Times New Roman" pitchFamily="18" charset="0"/>
                        </a:rPr>
                        <a:t>Scientist(s) to be involved </a:t>
                      </a:r>
                    </a:p>
                  </a:txBody>
                  <a:tcPr marL="68580" marR="68580" marT="9525" marB="0" anchor="ctr"/>
                </a:tc>
                <a:tc gridSpan="5">
                  <a:txBody>
                    <a:bodyPr/>
                    <a:lstStyle/>
                    <a:p>
                      <a:pPr>
                        <a:lnSpc>
                          <a:spcPct val="115000"/>
                        </a:lnSpc>
                        <a:spcAft>
                          <a:spcPts val="0"/>
                        </a:spcAft>
                      </a:pPr>
                      <a:r>
                        <a:rPr lang="en-US" sz="1600" b="1" dirty="0">
                          <a:latin typeface="+mn-lt"/>
                          <a:ea typeface="Times New Roman"/>
                          <a:cs typeface="Times New Roman" pitchFamily="18" charset="0"/>
                        </a:rPr>
                        <a:t>Mr. S. Dash, Scientist (Soil Sc.)</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3550587959"/>
              </p:ext>
            </p:extLst>
          </p:nvPr>
        </p:nvGraphicFramePr>
        <p:xfrm>
          <a:off x="1" y="143282"/>
          <a:ext cx="9143999" cy="6516938"/>
        </p:xfrm>
        <a:graphic>
          <a:graphicData uri="http://schemas.openxmlformats.org/drawingml/2006/table">
            <a:tbl>
              <a:tblPr firstRow="1" bandRow="1">
                <a:tableStyleId>{5940675A-B579-460E-94D1-54222C63F5DA}</a:tableStyleId>
              </a:tblPr>
              <a:tblGrid>
                <a:gridCol w="1785918"/>
                <a:gridCol w="2786081"/>
                <a:gridCol w="1259306"/>
                <a:gridCol w="756918"/>
                <a:gridCol w="386750"/>
                <a:gridCol w="454546"/>
                <a:gridCol w="1714480"/>
              </a:tblGrid>
              <a:tr h="304800">
                <a:tc>
                  <a:txBody>
                    <a:bodyPr/>
                    <a:lstStyle/>
                    <a:p>
                      <a:pPr>
                        <a:lnSpc>
                          <a:spcPct val="115000"/>
                        </a:lnSpc>
                        <a:spcAft>
                          <a:spcPts val="0"/>
                        </a:spcAft>
                      </a:pPr>
                      <a:r>
                        <a:rPr lang="en-IN" sz="1400" b="1" dirty="0">
                          <a:latin typeface="+mj-lt"/>
                          <a:ea typeface="Times New Roman"/>
                          <a:cs typeface="Times New Roman" pitchFamily="18" charset="0"/>
                        </a:rPr>
                        <a:t>OFT No. 5</a:t>
                      </a:r>
                    </a:p>
                  </a:txBody>
                  <a:tcPr marL="68580" marR="68580" marT="9525" marB="0" anchor="ctr">
                    <a:solidFill>
                      <a:srgbClr val="FFCC99"/>
                    </a:solidFill>
                  </a:tcPr>
                </a:tc>
                <a:tc gridSpan="6">
                  <a:txBody>
                    <a:bodyPr/>
                    <a:lstStyle/>
                    <a:p>
                      <a:pPr>
                        <a:lnSpc>
                          <a:spcPct val="115000"/>
                        </a:lnSpc>
                        <a:spcAft>
                          <a:spcPts val="0"/>
                        </a:spcAft>
                      </a:pPr>
                      <a:r>
                        <a:rPr lang="en-US" sz="1600" b="1" dirty="0" smtClean="0">
                          <a:latin typeface="+mj-lt"/>
                          <a:ea typeface="Times New Roman"/>
                          <a:cs typeface="Times New Roman" pitchFamily="18" charset="0"/>
                        </a:rPr>
                        <a:t>Assessment of potato varieties</a:t>
                      </a:r>
                      <a:endParaRPr lang="en-IN" sz="1600" b="1" dirty="0">
                        <a:latin typeface="+mj-lt"/>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28600">
                <a:tc>
                  <a:txBody>
                    <a:bodyPr/>
                    <a:lstStyle/>
                    <a:p>
                      <a:pPr>
                        <a:lnSpc>
                          <a:spcPct val="115000"/>
                        </a:lnSpc>
                        <a:spcAft>
                          <a:spcPts val="0"/>
                        </a:spcAft>
                      </a:pPr>
                      <a:r>
                        <a:rPr lang="en-IN" sz="1600" b="1" dirty="0">
                          <a:latin typeface="+mj-lt"/>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a:latin typeface="+mj-lt"/>
                          <a:ea typeface="Times New Roman"/>
                          <a:cs typeface="Times New Roman" pitchFamily="18" charset="0"/>
                        </a:rPr>
                        <a:t>Rabi, </a:t>
                      </a:r>
                      <a:r>
                        <a:rPr lang="en-US" sz="1600" b="1" dirty="0" smtClean="0">
                          <a:latin typeface="+mj-lt"/>
                          <a:ea typeface="Times New Roman"/>
                          <a:cs typeface="Times New Roman" pitchFamily="18" charset="0"/>
                        </a:rPr>
                        <a:t>2020-21 </a:t>
                      </a:r>
                      <a:r>
                        <a:rPr lang="en-US" sz="1600" b="1" dirty="0">
                          <a:latin typeface="+mj-lt"/>
                          <a:ea typeface="Times New Roman"/>
                          <a:cs typeface="Times New Roman" pitchFamily="18" charset="0"/>
                        </a:rPr>
                        <a:t>(</a:t>
                      </a:r>
                      <a:r>
                        <a:rPr lang="en-US" sz="1600" b="1" dirty="0" smtClean="0">
                          <a:latin typeface="+mj-lt"/>
                          <a:ea typeface="Times New Roman"/>
                          <a:cs typeface="Times New Roman" pitchFamily="18" charset="0"/>
                        </a:rPr>
                        <a:t>Year-I) </a:t>
                      </a:r>
                      <a:endParaRPr lang="en-IN" sz="1600" b="1" dirty="0">
                        <a:latin typeface="+mj-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mj-lt"/>
                          <a:ea typeface="Times New Roman"/>
                          <a:cs typeface="Times New Roman" pitchFamily="18" charset="0"/>
                        </a:rPr>
                        <a:t>No. of Trials &amp; villages </a:t>
                      </a: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dirty="0" smtClean="0">
                          <a:latin typeface="+mj-lt"/>
                          <a:ea typeface="Times New Roman"/>
                          <a:cs typeface="Times New Roman" pitchFamily="18" charset="0"/>
                        </a:rPr>
                        <a:t>07(</a:t>
                      </a:r>
                      <a:r>
                        <a:rPr lang="en-IN" sz="1600" b="1" dirty="0" err="1" smtClean="0">
                          <a:latin typeface="+mj-lt"/>
                          <a:ea typeface="Times New Roman"/>
                          <a:cs typeface="Times New Roman" pitchFamily="18" charset="0"/>
                        </a:rPr>
                        <a:t>Dihakuransh</a:t>
                      </a:r>
                      <a:r>
                        <a:rPr lang="en-IN" sz="1600" b="1" dirty="0" smtClean="0">
                          <a:latin typeface="+mj-lt"/>
                          <a:ea typeface="Times New Roman"/>
                          <a:cs typeface="Times New Roman" pitchFamily="18" charset="0"/>
                        </a:rPr>
                        <a:t>,</a:t>
                      </a:r>
                      <a:r>
                        <a:rPr lang="en-IN" sz="1600" b="1" baseline="0" dirty="0" smtClean="0">
                          <a:latin typeface="+mj-lt"/>
                          <a:ea typeface="Times New Roman"/>
                          <a:cs typeface="Times New Roman" pitchFamily="18" charset="0"/>
                        </a:rPr>
                        <a:t> </a:t>
                      </a:r>
                      <a:r>
                        <a:rPr lang="en-IN" sz="1600" b="1" baseline="0" dirty="0" err="1" smtClean="0">
                          <a:latin typeface="+mj-lt"/>
                          <a:ea typeface="Times New Roman"/>
                          <a:cs typeface="Times New Roman" pitchFamily="18" charset="0"/>
                        </a:rPr>
                        <a:t>Choromuha</a:t>
                      </a:r>
                      <a:r>
                        <a:rPr lang="en-IN" sz="1600" b="1" baseline="0" dirty="0" smtClean="0">
                          <a:latin typeface="+mj-lt"/>
                          <a:ea typeface="Times New Roman"/>
                          <a:cs typeface="Times New Roman" pitchFamily="18" charset="0"/>
                        </a:rPr>
                        <a:t>, </a:t>
                      </a:r>
                      <a:r>
                        <a:rPr lang="en-IN" sz="1600" b="1" baseline="0" dirty="0" err="1" smtClean="0">
                          <a:latin typeface="+mj-lt"/>
                          <a:ea typeface="Times New Roman"/>
                          <a:cs typeface="Times New Roman" pitchFamily="18" charset="0"/>
                        </a:rPr>
                        <a:t>Arakhpur</a:t>
                      </a:r>
                      <a:r>
                        <a:rPr lang="en-IN" sz="1600" b="1" baseline="0" dirty="0" smtClean="0">
                          <a:latin typeface="+mj-lt"/>
                          <a:ea typeface="Times New Roman"/>
                          <a:cs typeface="Times New Roman" pitchFamily="18" charset="0"/>
                        </a:rPr>
                        <a:t>)</a:t>
                      </a:r>
                      <a:endParaRPr lang="en-IN" sz="1600" b="1" dirty="0">
                        <a:latin typeface="+mj-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833995">
                <a:tc>
                  <a:txBody>
                    <a:bodyPr/>
                    <a:lstStyle/>
                    <a:p>
                      <a:pPr>
                        <a:lnSpc>
                          <a:spcPct val="115000"/>
                        </a:lnSpc>
                        <a:spcAft>
                          <a:spcPts val="0"/>
                        </a:spcAft>
                      </a:pPr>
                      <a:r>
                        <a:rPr lang="en-IN" sz="1600" b="1" dirty="0">
                          <a:latin typeface="+mj-lt"/>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smtClean="0">
                          <a:latin typeface="+mj-lt"/>
                          <a:ea typeface="Times New Roman"/>
                          <a:cs typeface="Times New Roman" pitchFamily="18" charset="0"/>
                        </a:rPr>
                        <a:t> Potato</a:t>
                      </a:r>
                      <a:endParaRPr lang="en-IN" sz="1600" b="1" dirty="0">
                        <a:latin typeface="+mj-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mj-lt"/>
                          <a:ea typeface="Times New Roman"/>
                          <a:cs typeface="Times New Roman" pitchFamily="18" charset="0"/>
                        </a:rPr>
                        <a:t>Farming Situation</a:t>
                      </a:r>
                    </a:p>
                  </a:txBody>
                  <a:tcPr marL="68580" marR="68580" marT="9525" marB="0" anchor="ctr"/>
                </a:tc>
                <a:tc hMerge="1">
                  <a:txBody>
                    <a:bodyPr/>
                    <a:lstStyle/>
                    <a:p>
                      <a:endParaRPr lang="en-IN"/>
                    </a:p>
                  </a:txBody>
                  <a:tcPr/>
                </a:tc>
                <a:tc gridSpan="3">
                  <a:txBody>
                    <a:bodyPr/>
                    <a:lstStyle/>
                    <a:p>
                      <a:pPr>
                        <a:lnSpc>
                          <a:spcPct val="100000"/>
                        </a:lnSpc>
                        <a:spcAft>
                          <a:spcPts val="0"/>
                        </a:spcAft>
                      </a:pPr>
                      <a:r>
                        <a:rPr lang="en-IN" sz="1600" b="1" dirty="0" smtClean="0">
                          <a:latin typeface="+mj-lt"/>
                          <a:ea typeface="Times New Roman"/>
                          <a:cs typeface="Times New Roman" pitchFamily="18" charset="0"/>
                        </a:rPr>
                        <a:t>Season-</a:t>
                      </a:r>
                      <a:r>
                        <a:rPr lang="en-IN" sz="1600" b="1" dirty="0" err="1" smtClean="0">
                          <a:latin typeface="+mj-lt"/>
                          <a:ea typeface="Times New Roman"/>
                          <a:cs typeface="Times New Roman" pitchFamily="18" charset="0"/>
                        </a:rPr>
                        <a:t>rabi</a:t>
                      </a:r>
                      <a:endParaRPr lang="en-IN" sz="1600" b="1" dirty="0">
                        <a:latin typeface="+mj-lt"/>
                        <a:ea typeface="Times New Roman"/>
                        <a:cs typeface="Times New Roman" pitchFamily="18" charset="0"/>
                      </a:endParaRPr>
                    </a:p>
                    <a:p>
                      <a:pPr>
                        <a:lnSpc>
                          <a:spcPct val="100000"/>
                        </a:lnSpc>
                        <a:spcAft>
                          <a:spcPts val="0"/>
                        </a:spcAft>
                      </a:pPr>
                      <a:r>
                        <a:rPr lang="en-IN" sz="1600" b="1" dirty="0">
                          <a:latin typeface="+mj-lt"/>
                          <a:ea typeface="Times New Roman"/>
                          <a:cs typeface="Times New Roman" pitchFamily="18" charset="0"/>
                        </a:rPr>
                        <a:t>Medium land, Irrigated, </a:t>
                      </a:r>
                    </a:p>
                    <a:p>
                      <a:pPr>
                        <a:lnSpc>
                          <a:spcPct val="100000"/>
                        </a:lnSpc>
                        <a:spcAft>
                          <a:spcPts val="0"/>
                        </a:spcAft>
                      </a:pPr>
                      <a:r>
                        <a:rPr lang="en-IN" sz="1600" b="1" dirty="0">
                          <a:latin typeface="+mj-lt"/>
                          <a:ea typeface="Times New Roman"/>
                          <a:cs typeface="Times New Roman" pitchFamily="18" charset="0"/>
                        </a:rPr>
                        <a:t> Cropping system </a:t>
                      </a:r>
                      <a:r>
                        <a:rPr lang="en-IN" sz="1600" b="1" dirty="0" smtClean="0">
                          <a:latin typeface="+mj-lt"/>
                          <a:ea typeface="Times New Roman"/>
                          <a:cs typeface="Times New Roman" pitchFamily="18" charset="0"/>
                        </a:rPr>
                        <a:t>–Vegetable-vegetable</a:t>
                      </a:r>
                      <a:endParaRPr lang="en-IN" sz="1600" b="1" dirty="0">
                        <a:latin typeface="+mj-lt"/>
                        <a:ea typeface="Times New Roman"/>
                        <a:cs typeface="Times New Roman" pitchFamily="18" charset="0"/>
                      </a:endParaRPr>
                    </a:p>
                  </a:txBody>
                  <a:tcPr marL="68580" marR="68580" marT="9525" marB="0" anchor="ctr"/>
                </a:tc>
                <a:tc hMerge="1">
                  <a:txBody>
                    <a:bodyPr/>
                    <a:lstStyle/>
                    <a:p>
                      <a:pPr>
                        <a:lnSpc>
                          <a:spcPct val="100000"/>
                        </a:lnSpc>
                        <a:spcAft>
                          <a:spcPts val="0"/>
                        </a:spcAft>
                      </a:pP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777804">
                <a:tc>
                  <a:txBody>
                    <a:bodyPr/>
                    <a:lstStyle/>
                    <a:p>
                      <a:pPr>
                        <a:lnSpc>
                          <a:spcPct val="115000"/>
                        </a:lnSpc>
                        <a:spcAft>
                          <a:spcPts val="0"/>
                        </a:spcAft>
                      </a:pPr>
                      <a:r>
                        <a:rPr lang="en-IN" sz="1600" b="1">
                          <a:latin typeface="+mj-lt"/>
                          <a:ea typeface="Times New Roman"/>
                          <a:cs typeface="Times New Roman" pitchFamily="18" charset="0"/>
                        </a:rPr>
                        <a:t>Problem  diagnosed (one or many)</a:t>
                      </a:r>
                    </a:p>
                  </a:txBody>
                  <a:tcPr marL="68580" marR="68580" marT="9525" marB="0" anchor="ctr"/>
                </a:tc>
                <a:tc>
                  <a:txBody>
                    <a:bodyPr/>
                    <a:lstStyle/>
                    <a:p>
                      <a:pPr>
                        <a:lnSpc>
                          <a:spcPct val="100000"/>
                        </a:lnSpc>
                        <a:spcAft>
                          <a:spcPts val="0"/>
                        </a:spcAft>
                      </a:pPr>
                      <a:r>
                        <a:rPr lang="en-US" sz="1600" b="1" dirty="0" smtClean="0">
                          <a:latin typeface="Times New Roman" pitchFamily="18" charset="0"/>
                          <a:ea typeface="Times New Roman"/>
                          <a:cs typeface="Times New Roman" pitchFamily="18" charset="0"/>
                        </a:rPr>
                        <a:t>Low yield due to late planting </a:t>
                      </a:r>
                      <a:r>
                        <a:rPr lang="en-IN" sz="1600" b="1" dirty="0" smtClean="0">
                          <a:latin typeface="Times New Roman" pitchFamily="18" charset="0"/>
                          <a:ea typeface="Times New Roman"/>
                          <a:cs typeface="Times New Roman" pitchFamily="18" charset="0"/>
                        </a:rPr>
                        <a:t>,</a:t>
                      </a:r>
                      <a:r>
                        <a:rPr lang="en-US" sz="1600" b="1" dirty="0" smtClean="0">
                          <a:latin typeface="Times New Roman" pitchFamily="18" charset="0"/>
                          <a:ea typeface="Times New Roman"/>
                          <a:cs typeface="Times New Roman" pitchFamily="18" charset="0"/>
                        </a:rPr>
                        <a:t>temperature fluctuation during </a:t>
                      </a:r>
                      <a:r>
                        <a:rPr lang="en-US" sz="1600" b="1" dirty="0" err="1" smtClean="0">
                          <a:latin typeface="Times New Roman" pitchFamily="18" charset="0"/>
                          <a:ea typeface="Times New Roman"/>
                          <a:cs typeface="Times New Roman" pitchFamily="18" charset="0"/>
                        </a:rPr>
                        <a:t>tuberization</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j-lt"/>
                          <a:ea typeface="Times New Roman"/>
                          <a:cs typeface="Times New Roman" pitchFamily="18" charset="0"/>
                        </a:rPr>
                        <a:t>Spread and intensity of problem</a:t>
                      </a:r>
                    </a:p>
                  </a:txBody>
                  <a:tcPr marL="68580" marR="68580" marT="9525" marB="0" anchor="ctr"/>
                </a:tc>
                <a:tc hMerge="1">
                  <a:txBody>
                    <a:bodyPr/>
                    <a:lstStyle/>
                    <a:p>
                      <a:endParaRPr lang="en-IN"/>
                    </a:p>
                  </a:txBody>
                  <a:tcPr/>
                </a:tc>
                <a:tc gridSpan="3">
                  <a:txBody>
                    <a:bodyPr/>
                    <a:lstStyle/>
                    <a:p>
                      <a:pPr>
                        <a:lnSpc>
                          <a:spcPct val="100000"/>
                        </a:lnSpc>
                        <a:spcAft>
                          <a:spcPts val="0"/>
                        </a:spcAft>
                      </a:pPr>
                      <a:r>
                        <a:rPr lang="en-IN" sz="1600" b="1" dirty="0">
                          <a:solidFill>
                            <a:schemeClr val="tx1"/>
                          </a:solidFill>
                          <a:latin typeface="+mj-lt"/>
                          <a:ea typeface="Times New Roman"/>
                          <a:cs typeface="Times New Roman" pitchFamily="18" charset="0"/>
                        </a:rPr>
                        <a:t>Problem </a:t>
                      </a:r>
                      <a:r>
                        <a:rPr lang="en-IN" sz="1600" b="1" dirty="0" smtClean="0">
                          <a:solidFill>
                            <a:schemeClr val="tx1"/>
                          </a:solidFill>
                          <a:latin typeface="+mj-lt"/>
                          <a:ea typeface="Times New Roman"/>
                          <a:cs typeface="Times New Roman" pitchFamily="18" charset="0"/>
                        </a:rPr>
                        <a:t>coverage-600ha</a:t>
                      </a:r>
                      <a:endParaRPr lang="en-IN" sz="1600" b="1" dirty="0">
                        <a:solidFill>
                          <a:schemeClr val="tx1"/>
                        </a:solidFill>
                        <a:latin typeface="+mj-lt"/>
                        <a:ea typeface="Times New Roman"/>
                        <a:cs typeface="Times New Roman" pitchFamily="18" charset="0"/>
                      </a:endParaRPr>
                    </a:p>
                    <a:p>
                      <a:pPr>
                        <a:lnSpc>
                          <a:spcPct val="100000"/>
                        </a:lnSpc>
                        <a:spcAft>
                          <a:spcPts val="0"/>
                        </a:spcAft>
                      </a:pPr>
                      <a:r>
                        <a:rPr lang="en-IN" sz="1600" b="1" dirty="0">
                          <a:solidFill>
                            <a:schemeClr val="tx1"/>
                          </a:solidFill>
                          <a:latin typeface="+mj-lt"/>
                          <a:ea typeface="Times New Roman"/>
                          <a:cs typeface="Times New Roman" pitchFamily="18" charset="0"/>
                        </a:rPr>
                        <a:t> extent of production loss (20%)</a:t>
                      </a:r>
                    </a:p>
                  </a:txBody>
                  <a:tcPr marL="68580" marR="68580" marT="9525" marB="0" anchor="ctr"/>
                </a:tc>
                <a:tc hMerge="1">
                  <a:txBody>
                    <a:bodyPr/>
                    <a:lstStyle/>
                    <a:p>
                      <a:pPr>
                        <a:lnSpc>
                          <a:spcPct val="100000"/>
                        </a:lnSpc>
                        <a:spcAft>
                          <a:spcPts val="0"/>
                        </a:spcAft>
                      </a:pP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264756">
                <a:tc>
                  <a:txBody>
                    <a:bodyPr/>
                    <a:lstStyle/>
                    <a:p>
                      <a:pPr>
                        <a:lnSpc>
                          <a:spcPct val="115000"/>
                        </a:lnSpc>
                        <a:spcAft>
                          <a:spcPts val="0"/>
                        </a:spcAft>
                      </a:pPr>
                      <a:r>
                        <a:rPr lang="en-IN" sz="1600" b="1">
                          <a:latin typeface="+mj-lt"/>
                          <a:ea typeface="Times New Roman"/>
                          <a:cs typeface="Times New Roman" pitchFamily="18" charset="0"/>
                        </a:rPr>
                        <a:t>FP </a:t>
                      </a:r>
                    </a:p>
                  </a:txBody>
                  <a:tcPr marL="68580" marR="68580" marT="9525" marB="0" anchor="ctr"/>
                </a:tc>
                <a:tc gridSpan="6">
                  <a:txBody>
                    <a:bodyPr/>
                    <a:lstStyle/>
                    <a:p>
                      <a:pPr>
                        <a:lnSpc>
                          <a:spcPct val="115000"/>
                        </a:lnSpc>
                        <a:spcAft>
                          <a:spcPts val="0"/>
                        </a:spcAft>
                      </a:pPr>
                      <a:r>
                        <a:rPr lang="en-IN" sz="1600" b="1" kern="1200" dirty="0" err="1" smtClean="0">
                          <a:solidFill>
                            <a:schemeClr val="tx1"/>
                          </a:solidFill>
                          <a:latin typeface="Times New Roman" pitchFamily="18" charset="0"/>
                          <a:ea typeface="Times New Roman"/>
                          <a:cs typeface="Times New Roman" pitchFamily="18" charset="0"/>
                        </a:rPr>
                        <a:t>Kufri</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jyoti</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dirty="0">
                          <a:latin typeface="+mj-lt"/>
                          <a:ea typeface="Times New Roman"/>
                          <a:cs typeface="Times New Roman" pitchFamily="18" charset="0"/>
                        </a:rPr>
                        <a:t>T O</a:t>
                      </a:r>
                      <a:r>
                        <a:rPr lang="en-IN" sz="1600" b="1" baseline="-25000" dirty="0">
                          <a:latin typeface="+mj-lt"/>
                          <a:ea typeface="Times New Roman"/>
                          <a:cs typeface="Times New Roman" pitchFamily="18" charset="0"/>
                        </a:rPr>
                        <a:t>1</a:t>
                      </a:r>
                      <a:endParaRPr lang="en-IN" sz="1600" b="1" dirty="0">
                        <a:latin typeface="+mj-lt"/>
                        <a:ea typeface="Times New Roman"/>
                        <a:cs typeface="Times New Roman" pitchFamily="18" charset="0"/>
                      </a:endParaRPr>
                    </a:p>
                  </a:txBody>
                  <a:tcPr marL="68580" marR="68580" marT="9525" marB="0" anchor="ct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kern="1200" dirty="0" err="1" smtClean="0">
                          <a:solidFill>
                            <a:schemeClr val="tx1"/>
                          </a:solidFill>
                          <a:latin typeface="Times New Roman" pitchFamily="18" charset="0"/>
                          <a:ea typeface="Times New Roman"/>
                          <a:cs typeface="Times New Roman" pitchFamily="18" charset="0"/>
                        </a:rPr>
                        <a:t>Kufri</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Himalini</a:t>
                      </a:r>
                      <a:endParaRPr lang="en-IN" sz="1600" b="1" kern="1200" dirty="0" smtClean="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a:lnSpc>
                          <a:spcPct val="115000"/>
                        </a:lnSpc>
                        <a:spcAft>
                          <a:spcPts val="1000"/>
                        </a:spcAft>
                      </a:pPr>
                      <a:endParaRPr lang="en-IN" sz="1400">
                        <a:latin typeface="Times New Roman" pitchFamily="18" charset="0"/>
                        <a:ea typeface="Times New Roman"/>
                        <a:cs typeface="Times New Roman" pitchFamily="18" charset="0"/>
                      </a:endParaRPr>
                    </a:p>
                  </a:txBody>
                  <a:tcPr marL="68580" marR="68580" marT="9525" marB="0" anchor="ctr"/>
                </a:tc>
                <a:tc rowSpan="2">
                  <a:txBody>
                    <a:bodyPr/>
                    <a:lstStyle/>
                    <a:p>
                      <a:pPr>
                        <a:lnSpc>
                          <a:spcPct val="115000"/>
                        </a:lnSpc>
                        <a:spcAft>
                          <a:spcPts val="1000"/>
                        </a:spcAft>
                      </a:pPr>
                      <a:r>
                        <a:rPr lang="en-IN" sz="1400" b="1" dirty="0">
                          <a:solidFill>
                            <a:schemeClr val="tx1"/>
                          </a:solidFill>
                          <a:latin typeface="+mj-lt"/>
                          <a:ea typeface="Times New Roman"/>
                          <a:cs typeface="Times New Roman" pitchFamily="18" charset="0"/>
                        </a:rPr>
                        <a:t>Source : </a:t>
                      </a:r>
                      <a:r>
                        <a:rPr lang="en-US" sz="1400" b="1" dirty="0" smtClean="0">
                          <a:solidFill>
                            <a:schemeClr val="tx1"/>
                          </a:solidFill>
                          <a:latin typeface="+mj-lt"/>
                          <a:ea typeface="Times New Roman"/>
                          <a:cs typeface="Times New Roman" pitchFamily="18" charset="0"/>
                        </a:rPr>
                        <a:t>CPRI,</a:t>
                      </a:r>
                      <a:r>
                        <a:rPr lang="en-US" sz="1400" b="1" baseline="0" dirty="0" smtClean="0">
                          <a:solidFill>
                            <a:schemeClr val="tx1"/>
                          </a:solidFill>
                          <a:latin typeface="+mj-lt"/>
                          <a:ea typeface="Times New Roman"/>
                          <a:cs typeface="Times New Roman" pitchFamily="18" charset="0"/>
                        </a:rPr>
                        <a:t> </a:t>
                      </a:r>
                      <a:r>
                        <a:rPr lang="en-US" sz="1400" b="1" baseline="0" dirty="0" err="1" smtClean="0">
                          <a:solidFill>
                            <a:schemeClr val="tx1"/>
                          </a:solidFill>
                          <a:latin typeface="+mj-lt"/>
                          <a:ea typeface="Times New Roman"/>
                          <a:cs typeface="Times New Roman" pitchFamily="18" charset="0"/>
                        </a:rPr>
                        <a:t>Simla</a:t>
                      </a:r>
                      <a:r>
                        <a:rPr lang="en-US" sz="1400" b="1" baseline="0" dirty="0" smtClean="0">
                          <a:solidFill>
                            <a:schemeClr val="tx1"/>
                          </a:solidFill>
                          <a:latin typeface="+mj-lt"/>
                          <a:ea typeface="Times New Roman"/>
                          <a:cs typeface="Times New Roman" pitchFamily="18" charset="0"/>
                        </a:rPr>
                        <a:t>, 2010</a:t>
                      </a:r>
                      <a:endParaRPr lang="en-IN" sz="1400" b="1" dirty="0">
                        <a:solidFill>
                          <a:schemeClr val="tx1"/>
                        </a:solidFill>
                        <a:latin typeface="+mj-lt"/>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mj-lt"/>
                          <a:ea typeface="Times New Roman"/>
                          <a:cs typeface="Times New Roman" pitchFamily="18" charset="0"/>
                        </a:rPr>
                        <a:t>T O </a:t>
                      </a:r>
                      <a:r>
                        <a:rPr lang="en-IN" sz="1600" b="1" baseline="-25000">
                          <a:latin typeface="+mj-lt"/>
                          <a:ea typeface="Times New Roman"/>
                          <a:cs typeface="Times New Roman" pitchFamily="18" charset="0"/>
                        </a:rPr>
                        <a:t>2</a:t>
                      </a:r>
                      <a:endParaRPr lang="en-IN" sz="1600" b="1">
                        <a:latin typeface="+mj-lt"/>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IN" sz="1600" b="1" kern="1200" dirty="0" err="1" smtClean="0">
                          <a:solidFill>
                            <a:schemeClr val="tx1"/>
                          </a:solidFill>
                          <a:latin typeface="Times New Roman" pitchFamily="18" charset="0"/>
                          <a:ea typeface="Times New Roman"/>
                          <a:cs typeface="Times New Roman" pitchFamily="18" charset="0"/>
                        </a:rPr>
                        <a:t>Kufri</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Khyati</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vMerge="1">
                  <a:txBody>
                    <a:bodyPr/>
                    <a:lstStyle/>
                    <a:p>
                      <a:endParaRPr lang="en-IN"/>
                    </a:p>
                  </a:txBody>
                  <a:tcPr/>
                </a:tc>
              </a:tr>
              <a:tr h="583876">
                <a:tc rowSpan="2">
                  <a:txBody>
                    <a:bodyPr/>
                    <a:lstStyle/>
                    <a:p>
                      <a:pPr>
                        <a:lnSpc>
                          <a:spcPct val="115000"/>
                        </a:lnSpc>
                        <a:spcAft>
                          <a:spcPts val="0"/>
                        </a:spcAft>
                      </a:pPr>
                      <a:r>
                        <a:rPr lang="en-IN" sz="1600" b="1" dirty="0">
                          <a:latin typeface="+mj-lt"/>
                          <a:ea typeface="Times New Roman"/>
                          <a:cs typeface="Times New Roman" pitchFamily="18" charset="0"/>
                        </a:rPr>
                        <a:t>Characteristics of technology</a:t>
                      </a:r>
                    </a:p>
                  </a:txBody>
                  <a:tcPr marL="68580" marR="68580" marT="9525" marB="0" anchor="ctr"/>
                </a:tc>
                <a:tc gridSpan="6">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IN" sz="1600" b="1" kern="1200" dirty="0" smtClean="0">
                          <a:solidFill>
                            <a:schemeClr val="tx1"/>
                          </a:solidFill>
                          <a:latin typeface="Times New Roman" pitchFamily="18" charset="0"/>
                          <a:ea typeface="Times New Roman"/>
                          <a:cs typeface="Times New Roman" pitchFamily="18" charset="0"/>
                        </a:rPr>
                        <a:t>TO1- </a:t>
                      </a:r>
                      <a:r>
                        <a:rPr lang="en-IN" sz="1600" b="1" kern="1200" dirty="0" err="1" smtClean="0">
                          <a:solidFill>
                            <a:schemeClr val="tx1"/>
                          </a:solidFill>
                          <a:latin typeface="Times New Roman" pitchFamily="18" charset="0"/>
                          <a:ea typeface="Times New Roman"/>
                          <a:cs typeface="Times New Roman" pitchFamily="18" charset="0"/>
                        </a:rPr>
                        <a:t>Kufri</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Himalini</a:t>
                      </a:r>
                      <a:r>
                        <a:rPr lang="en-IN" sz="1600" b="1" kern="1200" dirty="0" smtClean="0">
                          <a:solidFill>
                            <a:schemeClr val="tx1"/>
                          </a:solidFill>
                          <a:latin typeface="Times New Roman" pitchFamily="18" charset="0"/>
                          <a:ea typeface="Times New Roman"/>
                          <a:cs typeface="Times New Roman" pitchFamily="18" charset="0"/>
                        </a:rPr>
                        <a:t> (Medium size, oval oblong, white tuber with pale yellow flesh, better keeping quality, resistant to late blight, Avg. yield- 300 350 </a:t>
                      </a:r>
                      <a:r>
                        <a:rPr lang="en-IN" sz="1600" b="1" kern="1200" dirty="0" err="1" smtClean="0">
                          <a:solidFill>
                            <a:schemeClr val="tx1"/>
                          </a:solidFill>
                          <a:latin typeface="Times New Roman" pitchFamily="18" charset="0"/>
                          <a:ea typeface="Times New Roman"/>
                          <a:cs typeface="Times New Roman" pitchFamily="18" charset="0"/>
                        </a:rPr>
                        <a:t>qtl</a:t>
                      </a:r>
                      <a:r>
                        <a:rPr lang="en-IN" sz="1600" b="1" kern="1200" dirty="0" smtClean="0">
                          <a:solidFill>
                            <a:schemeClr val="tx1"/>
                          </a:solidFill>
                          <a:latin typeface="Times New Roman" pitchFamily="18" charset="0"/>
                          <a:ea typeface="Times New Roman"/>
                          <a:cs typeface="Times New Roman" pitchFamily="18" charset="0"/>
                        </a:rPr>
                        <a:t>/ha)</a:t>
                      </a: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71667">
                <a:tc vMerge="1">
                  <a:txBody>
                    <a:bodyPr/>
                    <a:lstStyle/>
                    <a:p>
                      <a:endParaRPr lang="en-IN"/>
                    </a:p>
                  </a:txBody>
                  <a:tcPr/>
                </a:tc>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kern="1200" dirty="0" smtClean="0">
                          <a:solidFill>
                            <a:schemeClr val="tx1"/>
                          </a:solidFill>
                          <a:latin typeface="Times New Roman" pitchFamily="18" charset="0"/>
                          <a:ea typeface="Times New Roman"/>
                          <a:cs typeface="Times New Roman" pitchFamily="18" charset="0"/>
                        </a:rPr>
                        <a:t>TO2- </a:t>
                      </a:r>
                      <a:r>
                        <a:rPr lang="en-IN" sz="1600" b="1" kern="1200" dirty="0" err="1" smtClean="0">
                          <a:solidFill>
                            <a:schemeClr val="tx1"/>
                          </a:solidFill>
                          <a:latin typeface="Times New Roman" pitchFamily="18" charset="0"/>
                          <a:ea typeface="Times New Roman"/>
                          <a:cs typeface="Times New Roman" pitchFamily="18" charset="0"/>
                        </a:rPr>
                        <a:t>Kufri</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Khyati</a:t>
                      </a:r>
                      <a:r>
                        <a:rPr lang="en-IN" sz="1600" b="1" kern="1200" dirty="0" smtClean="0">
                          <a:solidFill>
                            <a:schemeClr val="tx1"/>
                          </a:solidFill>
                          <a:latin typeface="Times New Roman" pitchFamily="18" charset="0"/>
                          <a:ea typeface="Times New Roman"/>
                          <a:cs typeface="Times New Roman" pitchFamily="18" charset="0"/>
                        </a:rPr>
                        <a:t> (High yielding, early maturing, tubers are ovoid, </a:t>
                      </a:r>
                      <a:r>
                        <a:rPr lang="en-IN" sz="1600" b="1" kern="1200" dirty="0" err="1" smtClean="0">
                          <a:solidFill>
                            <a:schemeClr val="tx1"/>
                          </a:solidFill>
                          <a:latin typeface="Times New Roman" pitchFamily="18" charset="0"/>
                          <a:ea typeface="Times New Roman"/>
                          <a:cs typeface="Times New Roman" pitchFamily="18" charset="0"/>
                        </a:rPr>
                        <a:t>cremish</a:t>
                      </a:r>
                      <a:r>
                        <a:rPr lang="en-IN" sz="1600" b="1" kern="1200" dirty="0" smtClean="0">
                          <a:solidFill>
                            <a:schemeClr val="tx1"/>
                          </a:solidFill>
                          <a:latin typeface="Times New Roman" pitchFamily="18" charset="0"/>
                          <a:ea typeface="Times New Roman"/>
                          <a:cs typeface="Times New Roman" pitchFamily="18" charset="0"/>
                        </a:rPr>
                        <a:t>, white with medium deep eyes, Avg. yield- 250-300 </a:t>
                      </a:r>
                      <a:r>
                        <a:rPr lang="en-IN" sz="1600" b="1" kern="1200" dirty="0" err="1" smtClean="0">
                          <a:solidFill>
                            <a:schemeClr val="tx1"/>
                          </a:solidFill>
                          <a:latin typeface="Times New Roman" pitchFamily="18" charset="0"/>
                          <a:ea typeface="Times New Roman"/>
                          <a:cs typeface="Times New Roman" pitchFamily="18" charset="0"/>
                        </a:rPr>
                        <a:t>qtl</a:t>
                      </a:r>
                      <a:r>
                        <a:rPr lang="en-IN" sz="1600" b="1" kern="1200" dirty="0" smtClean="0">
                          <a:solidFill>
                            <a:schemeClr val="tx1"/>
                          </a:solidFill>
                          <a:latin typeface="Times New Roman" pitchFamily="18" charset="0"/>
                          <a:ea typeface="Times New Roman"/>
                          <a:cs typeface="Times New Roman" pitchFamily="18" charset="0"/>
                        </a:rPr>
                        <a:t>/ha, duration 70-75 days).</a:t>
                      </a: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14942">
                <a:tc>
                  <a:txBody>
                    <a:bodyPr/>
                    <a:lstStyle/>
                    <a:p>
                      <a:pPr>
                        <a:lnSpc>
                          <a:spcPct val="115000"/>
                        </a:lnSpc>
                        <a:spcAft>
                          <a:spcPts val="0"/>
                        </a:spcAft>
                      </a:pPr>
                      <a:r>
                        <a:rPr lang="en-IN" sz="1600" b="1">
                          <a:latin typeface="+mj-lt"/>
                          <a:ea typeface="Times New Roman"/>
                          <a:cs typeface="Times New Roman" pitchFamily="18" charset="0"/>
                        </a:rPr>
                        <a:t>Observation Parameters </a:t>
                      </a:r>
                    </a:p>
                  </a:txBody>
                  <a:tcPr marL="68580" marR="68580" marT="9525" marB="0" anchor="ct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No. of tubers/plant, individual tuber wt., diameter of tuber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00000"/>
                        </a:lnSpc>
                        <a:spcAft>
                          <a:spcPts val="0"/>
                        </a:spcAft>
                      </a:pPr>
                      <a:r>
                        <a:rPr lang="en-IN" sz="1600" b="1" dirty="0">
                          <a:latin typeface="+mj-lt"/>
                          <a:ea typeface="Times New Roman"/>
                          <a:cs typeface="Times New Roman" pitchFamily="18" charset="0"/>
                        </a:rPr>
                        <a:t>Performance Indicator</a:t>
                      </a:r>
                    </a:p>
                  </a:txBody>
                  <a:tcPr marL="68580" marR="68580" marT="9525" marB="0" anchor="ctr"/>
                </a:tc>
                <a:tc hMerge="1">
                  <a:txBody>
                    <a:bodyPr/>
                    <a:lstStyle/>
                    <a:p>
                      <a:endParaRPr lang="en-IN"/>
                    </a:p>
                  </a:txBody>
                  <a:tcPr/>
                </a:tc>
                <a:tc gridSpan="2">
                  <a:txBody>
                    <a:bodyPr/>
                    <a:lstStyle/>
                    <a:p>
                      <a:pPr>
                        <a:lnSpc>
                          <a:spcPct val="115000"/>
                        </a:lnSpc>
                        <a:spcAft>
                          <a:spcPts val="1000"/>
                        </a:spcAft>
                      </a:pPr>
                      <a:r>
                        <a:rPr lang="en-US" sz="1600" b="1" dirty="0" smtClean="0">
                          <a:latin typeface="+mj-lt"/>
                          <a:ea typeface="Times New Roman"/>
                          <a:cs typeface="Times New Roman" pitchFamily="18" charset="0"/>
                        </a:rPr>
                        <a:t>, </a:t>
                      </a:r>
                      <a:r>
                        <a:rPr lang="en-IN" sz="1600" b="1" dirty="0">
                          <a:latin typeface="+mj-lt"/>
                          <a:ea typeface="Times New Roman"/>
                          <a:cs typeface="Times New Roman" pitchFamily="18" charset="0"/>
                        </a:rPr>
                        <a:t>Yield(qt/ha), B:C ratio</a:t>
                      </a:r>
                    </a:p>
                  </a:txBody>
                  <a:tcPr marL="68580" marR="68580" marT="9525" marB="0" anchor="ctr"/>
                </a:tc>
                <a:tc hMerge="1">
                  <a:txBody>
                    <a:bodyPr/>
                    <a:lstStyle/>
                    <a:p>
                      <a:endParaRPr lang="en-IN"/>
                    </a:p>
                  </a:txBody>
                  <a:tcPr/>
                </a:tc>
              </a:tr>
              <a:tr h="228600">
                <a:tc>
                  <a:txBody>
                    <a:bodyPr/>
                    <a:lstStyle/>
                    <a:p>
                      <a:pPr>
                        <a:lnSpc>
                          <a:spcPct val="115000"/>
                        </a:lnSpc>
                        <a:spcAft>
                          <a:spcPts val="0"/>
                        </a:spcAft>
                      </a:pPr>
                      <a:r>
                        <a:rPr lang="en-US" sz="1600" b="1">
                          <a:latin typeface="+mj-lt"/>
                          <a:ea typeface="Times New Roman"/>
                          <a:cs typeface="Times New Roman" pitchFamily="18" charset="0"/>
                        </a:rPr>
                        <a:t>farmers feedback </a:t>
                      </a:r>
                      <a:endParaRPr lang="en-IN" sz="1600" b="1">
                        <a:latin typeface="+mj-lt"/>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dirty="0">
                        <a:latin typeface="+mj-lt"/>
                        <a:cs typeface="Times New Roman" pitchFamily="18" charset="0"/>
                      </a:endParaRPr>
                    </a:p>
                  </a:txBody>
                  <a:tcPr marL="68580" marR="68580" marT="9525" marB="0" anchor="ctr"/>
                </a:tc>
                <a:tc hMerge="1">
                  <a:txBody>
                    <a:bodyPr/>
                    <a:lstStyle/>
                    <a:p>
                      <a:endParaRPr lang="en-IN"/>
                    </a:p>
                  </a:txBody>
                  <a:tcPr/>
                </a:tc>
              </a:tr>
              <a:tr h="464992">
                <a:tc>
                  <a:txBody>
                    <a:bodyPr/>
                    <a:lstStyle/>
                    <a:p>
                      <a:pPr>
                        <a:lnSpc>
                          <a:spcPct val="115000"/>
                        </a:lnSpc>
                        <a:spcAft>
                          <a:spcPts val="0"/>
                        </a:spcAft>
                      </a:pPr>
                      <a:r>
                        <a:rPr lang="en-IN" sz="1600" b="1">
                          <a:latin typeface="+mj-lt"/>
                          <a:ea typeface="Times New Roman"/>
                          <a:cs typeface="Times New Roman" pitchFamily="18" charset="0"/>
                        </a:rPr>
                        <a:t>Scientist(s) to be involved </a:t>
                      </a:r>
                    </a:p>
                  </a:txBody>
                  <a:tcPr marL="68580" marR="68580" marT="9525" marB="0" anchor="ctr"/>
                </a:tc>
                <a:tc gridSpan="6">
                  <a:txBody>
                    <a:bodyPr/>
                    <a:lstStyle/>
                    <a:p>
                      <a:pPr>
                        <a:lnSpc>
                          <a:spcPct val="115000"/>
                        </a:lnSpc>
                        <a:spcAft>
                          <a:spcPts val="0"/>
                        </a:spcAft>
                      </a:pPr>
                      <a:r>
                        <a:rPr lang="en-US" sz="1600" b="1" dirty="0">
                          <a:latin typeface="+mj-lt"/>
                          <a:ea typeface="Times New Roman"/>
                          <a:cs typeface="Times New Roman" pitchFamily="18" charset="0"/>
                        </a:rPr>
                        <a:t>Mrs. B. </a:t>
                      </a:r>
                      <a:r>
                        <a:rPr lang="en-US" sz="1600" b="1" dirty="0" err="1">
                          <a:latin typeface="+mj-lt"/>
                          <a:ea typeface="Times New Roman"/>
                          <a:cs typeface="Times New Roman" pitchFamily="18" charset="0"/>
                        </a:rPr>
                        <a:t>Mishra</a:t>
                      </a:r>
                      <a:r>
                        <a:rPr lang="en-US" sz="1600" b="1" dirty="0">
                          <a:latin typeface="+mj-lt"/>
                          <a:ea typeface="Times New Roman"/>
                          <a:cs typeface="Times New Roman" pitchFamily="18" charset="0"/>
                        </a:rPr>
                        <a:t>, Scientist (Hort.)</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160929883"/>
              </p:ext>
            </p:extLst>
          </p:nvPr>
        </p:nvGraphicFramePr>
        <p:xfrm>
          <a:off x="76200" y="76202"/>
          <a:ext cx="9067800" cy="7000345"/>
        </p:xfrm>
        <a:graphic>
          <a:graphicData uri="http://schemas.openxmlformats.org/drawingml/2006/table">
            <a:tbl>
              <a:tblPr firstRow="1" bandRow="1">
                <a:tableStyleId>{5940675A-B579-460E-94D1-54222C63F5DA}</a:tableStyleId>
              </a:tblPr>
              <a:tblGrid>
                <a:gridCol w="1495404"/>
                <a:gridCol w="2571768"/>
                <a:gridCol w="1785950"/>
                <a:gridCol w="356078"/>
                <a:gridCol w="1351339"/>
                <a:gridCol w="288062"/>
                <a:gridCol w="1219199"/>
              </a:tblGrid>
              <a:tr h="297535">
                <a:tc>
                  <a:txBody>
                    <a:bodyPr/>
                    <a:lstStyle/>
                    <a:p>
                      <a:pPr>
                        <a:lnSpc>
                          <a:spcPct val="115000"/>
                        </a:lnSpc>
                        <a:spcAft>
                          <a:spcPts val="0"/>
                        </a:spcAft>
                      </a:pPr>
                      <a:r>
                        <a:rPr lang="en-IN" sz="1600" b="1" dirty="0">
                          <a:latin typeface="Times New Roman" pitchFamily="18" charset="0"/>
                          <a:ea typeface="Times New Roman"/>
                          <a:cs typeface="Times New Roman" pitchFamily="18" charset="0"/>
                        </a:rPr>
                        <a:t>OFT No. 6</a:t>
                      </a:r>
                    </a:p>
                  </a:txBody>
                  <a:tcPr marL="68580" marR="68580" marT="9525" marB="0" anchor="ctr">
                    <a:solidFill>
                      <a:srgbClr val="FFCC99"/>
                    </a:solidFill>
                  </a:tcPr>
                </a:tc>
                <a:tc gridSpan="6">
                  <a:txBody>
                    <a:bodyPr/>
                    <a:lstStyle/>
                    <a:p>
                      <a:pPr>
                        <a:lnSpc>
                          <a:spcPct val="115000"/>
                        </a:lnSpc>
                        <a:spcAft>
                          <a:spcPts val="0"/>
                        </a:spcAft>
                      </a:pPr>
                      <a:r>
                        <a:rPr lang="en-US" sz="1800" b="1" dirty="0" smtClean="0">
                          <a:latin typeface="Times New Roman" pitchFamily="18" charset="0"/>
                          <a:ea typeface="Times New Roman"/>
                          <a:cs typeface="Times New Roman" pitchFamily="18" charset="0"/>
                        </a:rPr>
                        <a:t>Assessment </a:t>
                      </a:r>
                      <a:r>
                        <a:rPr lang="en-US" sz="1800" b="1" dirty="0">
                          <a:latin typeface="Times New Roman" pitchFamily="18" charset="0"/>
                          <a:ea typeface="Times New Roman"/>
                          <a:cs typeface="Times New Roman" pitchFamily="18" charset="0"/>
                        </a:rPr>
                        <a:t>of different trellis in </a:t>
                      </a:r>
                      <a:r>
                        <a:rPr lang="en-US" sz="1800" b="1" dirty="0" err="1">
                          <a:latin typeface="Times New Roman" pitchFamily="18" charset="0"/>
                          <a:ea typeface="Times New Roman"/>
                          <a:cs typeface="Times New Roman" pitchFamily="18" charset="0"/>
                        </a:rPr>
                        <a:t>bittergourd</a:t>
                      </a:r>
                      <a:r>
                        <a:rPr lang="en-US" sz="1800" b="1" dirty="0">
                          <a:latin typeface="Times New Roman" pitchFamily="18" charset="0"/>
                          <a:ea typeface="Times New Roman"/>
                          <a:cs typeface="Times New Roman" pitchFamily="18" charset="0"/>
                        </a:rPr>
                        <a:t> for higher </a:t>
                      </a:r>
                      <a:r>
                        <a:rPr lang="en-US" sz="1800" b="1">
                          <a:latin typeface="Times New Roman" pitchFamily="18" charset="0"/>
                          <a:ea typeface="Times New Roman"/>
                          <a:cs typeface="Times New Roman" pitchFamily="18" charset="0"/>
                        </a:rPr>
                        <a:t>production </a:t>
                      </a:r>
                      <a:endParaRPr lang="en-IN" sz="1800" b="1" dirty="0">
                        <a:latin typeface="Times New Roman" pitchFamily="18" charset="0"/>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95624">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r</a:t>
                      </a:r>
                      <a:r>
                        <a:rPr lang="en-US" sz="1600" b="1" dirty="0" err="1" smtClean="0">
                          <a:latin typeface="Times New Roman" pitchFamily="18" charset="0"/>
                          <a:ea typeface="Times New Roman"/>
                          <a:cs typeface="Times New Roman" pitchFamily="18" charset="0"/>
                        </a:rPr>
                        <a:t>abi</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2020-21 </a:t>
                      </a:r>
                      <a:r>
                        <a:rPr lang="en-US" sz="1600" b="1" dirty="0">
                          <a:latin typeface="Times New Roman" pitchFamily="18" charset="0"/>
                          <a:ea typeface="Times New Roman"/>
                          <a:cs typeface="Times New Roman" pitchFamily="18" charset="0"/>
                        </a:rPr>
                        <a:t>(</a:t>
                      </a:r>
                      <a:r>
                        <a:rPr lang="en-US" sz="1600" b="1" dirty="0" smtClean="0">
                          <a:latin typeface="Times New Roman" pitchFamily="18" charset="0"/>
                          <a:ea typeface="Times New Roman"/>
                          <a:cs typeface="Times New Roman" pitchFamily="18" charset="0"/>
                        </a:rPr>
                        <a:t>Year-II</a:t>
                      </a:r>
                      <a:r>
                        <a:rPr lang="en-US" sz="1600" b="1" dirty="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Trials &amp; </a:t>
                      </a:r>
                      <a:r>
                        <a:rPr lang="en-IN" sz="1600" b="1" dirty="0" err="1" smtClean="0">
                          <a:latin typeface="Times New Roman" pitchFamily="18" charset="0"/>
                          <a:ea typeface="Times New Roman"/>
                          <a:cs typeface="Times New Roman" pitchFamily="18" charset="0"/>
                        </a:rPr>
                        <a:t>Vill</a:t>
                      </a:r>
                      <a:endParaRPr lang="en-IN" sz="1600" b="1" dirty="0">
                        <a:latin typeface="Times New Roman" pitchFamily="18" charset="0"/>
                        <a:ea typeface="Times New Roman"/>
                        <a:cs typeface="Times New Roman" pitchFamily="18" charset="0"/>
                      </a:endParaRPr>
                    </a:p>
                  </a:txBody>
                  <a:tcPr marL="68580" marR="68580" marT="9525" marB="0" anchor="ctr"/>
                </a:tc>
                <a:tc gridSpan="4">
                  <a:txBody>
                    <a:bodyPr/>
                    <a:lstStyle/>
                    <a:p>
                      <a:pPr>
                        <a:lnSpc>
                          <a:spcPct val="115000"/>
                        </a:lnSpc>
                        <a:spcAft>
                          <a:spcPts val="0"/>
                        </a:spcAft>
                      </a:pPr>
                      <a:r>
                        <a:rPr lang="en-IN" sz="1600" b="1" dirty="0">
                          <a:latin typeface="Times New Roman" pitchFamily="18" charset="0"/>
                          <a:ea typeface="Times New Roman"/>
                          <a:cs typeface="Times New Roman" pitchFamily="18" charset="0"/>
                        </a:rPr>
                        <a:t>07 (</a:t>
                      </a:r>
                      <a:r>
                        <a:rPr lang="en-IN" sz="1600" b="1" dirty="0" err="1" smtClean="0">
                          <a:latin typeface="Times New Roman" pitchFamily="18" charset="0"/>
                          <a:ea typeface="Times New Roman"/>
                          <a:cs typeface="Times New Roman" pitchFamily="18" charset="0"/>
                        </a:rPr>
                        <a:t>Dihakuransh,Haripur</a:t>
                      </a:r>
                      <a:r>
                        <a:rPr lang="en-IN" sz="1600" b="1" dirty="0" smtClean="0">
                          <a:latin typeface="Times New Roman" pitchFamily="18" charset="0"/>
                          <a:ea typeface="Times New Roman"/>
                          <a:cs typeface="Times New Roman" pitchFamily="18" charset="0"/>
                        </a:rPr>
                        <a:t>, </a:t>
                      </a:r>
                      <a:r>
                        <a:rPr lang="en-IN" sz="1600" b="1" dirty="0" err="1" smtClean="0">
                          <a:latin typeface="Times New Roman" pitchFamily="18" charset="0"/>
                          <a:ea typeface="Times New Roman"/>
                          <a:cs typeface="Times New Roman" pitchFamily="18" charset="0"/>
                        </a:rPr>
                        <a:t>Garwalnarsinghpur</a:t>
                      </a:r>
                      <a:r>
                        <a:rPr lang="en-IN" sz="1600" b="1" dirty="0" smtClean="0">
                          <a:latin typeface="Times New Roman" pitchFamily="18" charset="0"/>
                          <a:ea typeface="Times New Roman"/>
                          <a:cs typeface="Times New Roman" pitchFamily="18" charset="0"/>
                        </a:rPr>
                        <a:t>, </a:t>
                      </a:r>
                      <a:r>
                        <a:rPr lang="en-IN" sz="1600" b="1" dirty="0" err="1" smtClean="0">
                          <a:latin typeface="Times New Roman" pitchFamily="18" charset="0"/>
                          <a:ea typeface="Times New Roman"/>
                          <a:cs typeface="Times New Roman" pitchFamily="18" charset="0"/>
                        </a:rPr>
                        <a:t>Rambhadeipur</a:t>
                      </a:r>
                      <a:r>
                        <a:rPr lang="en-IN"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796024">
                <a:tc>
                  <a:txBody>
                    <a:bodyPr/>
                    <a:lstStyle/>
                    <a:p>
                      <a:pPr>
                        <a:lnSpc>
                          <a:spcPct val="115000"/>
                        </a:lnSpc>
                        <a:spcAft>
                          <a:spcPts val="0"/>
                        </a:spcAft>
                      </a:pPr>
                      <a:r>
                        <a:rPr lang="en-IN" sz="1600" b="1" dirty="0">
                          <a:latin typeface="Times New Roman" pitchFamily="18" charset="0"/>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 </a:t>
                      </a:r>
                      <a:r>
                        <a:rPr lang="en-US" sz="1600" b="1" dirty="0" err="1">
                          <a:latin typeface="Times New Roman" pitchFamily="18" charset="0"/>
                          <a:ea typeface="Times New Roman"/>
                          <a:cs typeface="Times New Roman" pitchFamily="18" charset="0"/>
                        </a:rPr>
                        <a:t>B</a:t>
                      </a:r>
                      <a:r>
                        <a:rPr lang="en-US" sz="1600" b="1" dirty="0" err="1" smtClean="0">
                          <a:latin typeface="Times New Roman" pitchFamily="18" charset="0"/>
                          <a:ea typeface="Times New Roman"/>
                          <a:cs typeface="Times New Roman" pitchFamily="18" charset="0"/>
                        </a:rPr>
                        <a:t>ittergourd</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a:t>
                      </a:r>
                    </a:p>
                  </a:txBody>
                  <a:tcPr marL="68580" marR="68580" marT="9525" marB="0" anchor="ctr"/>
                </a:tc>
                <a:tc gridSpan="4">
                  <a:txBody>
                    <a:bodyPr/>
                    <a:lstStyle/>
                    <a:p>
                      <a:pPr>
                        <a:lnSpc>
                          <a:spcPct val="115000"/>
                        </a:lnSpc>
                        <a:spcAft>
                          <a:spcPts val="0"/>
                        </a:spcAft>
                      </a:pPr>
                      <a:r>
                        <a:rPr lang="en-IN" sz="1600" b="1" dirty="0" smtClean="0">
                          <a:latin typeface="Times New Roman" pitchFamily="18" charset="0"/>
                          <a:ea typeface="Times New Roman"/>
                          <a:cs typeface="Times New Roman" pitchFamily="18" charset="0"/>
                        </a:rPr>
                        <a:t>Season-</a:t>
                      </a:r>
                      <a:r>
                        <a:rPr lang="en-IN" sz="1600" b="1" dirty="0" err="1" smtClean="0">
                          <a:latin typeface="Times New Roman" pitchFamily="18" charset="0"/>
                          <a:ea typeface="Times New Roman"/>
                          <a:cs typeface="Times New Roman" pitchFamily="18" charset="0"/>
                        </a:rPr>
                        <a:t>rabi</a:t>
                      </a:r>
                      <a:endParaRPr lang="en-IN" sz="1600" b="1" dirty="0">
                        <a:latin typeface="Times New Roman" pitchFamily="18" charset="0"/>
                        <a:ea typeface="Times New Roman"/>
                        <a:cs typeface="Times New Roman" pitchFamily="18" charset="0"/>
                      </a:endParaRPr>
                    </a:p>
                    <a:p>
                      <a:pPr>
                        <a:lnSpc>
                          <a:spcPct val="115000"/>
                        </a:lnSpc>
                        <a:spcAft>
                          <a:spcPts val="0"/>
                        </a:spcAft>
                      </a:pPr>
                      <a:r>
                        <a:rPr lang="en-IN" sz="1600" b="1" dirty="0">
                          <a:latin typeface="Times New Roman" pitchFamily="18" charset="0"/>
                          <a:ea typeface="Times New Roman"/>
                          <a:cs typeface="Times New Roman" pitchFamily="18" charset="0"/>
                        </a:rPr>
                        <a:t>Medium land, Irrigated, </a:t>
                      </a:r>
                    </a:p>
                    <a:p>
                      <a:pPr>
                        <a:lnSpc>
                          <a:spcPct val="115000"/>
                        </a:lnSpc>
                        <a:spcAft>
                          <a:spcPts val="0"/>
                        </a:spcAft>
                      </a:pPr>
                      <a:r>
                        <a:rPr lang="en-IN" sz="1600" b="1" dirty="0">
                          <a:latin typeface="Times New Roman" pitchFamily="18" charset="0"/>
                          <a:ea typeface="Times New Roman"/>
                          <a:cs typeface="Times New Roman" pitchFamily="18" charset="0"/>
                        </a:rPr>
                        <a:t> Cropping system –Rice-vegetable</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54761">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(one or many)</a:t>
                      </a: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High incidence of fruit rot due to ground </a:t>
                      </a:r>
                      <a:r>
                        <a:rPr lang="en-US" sz="1600" b="1" dirty="0" err="1">
                          <a:latin typeface="Times New Roman" pitchFamily="18" charset="0"/>
                          <a:ea typeface="Times New Roman"/>
                          <a:cs typeface="Times New Roman" pitchFamily="18" charset="0"/>
                        </a:rPr>
                        <a:t>trelling</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a:t>
                      </a:r>
                      <a:r>
                        <a:rPr lang="en-IN" sz="1600" b="1" dirty="0" smtClean="0">
                          <a:latin typeface="Times New Roman" pitchFamily="18" charset="0"/>
                          <a:ea typeface="Times New Roman"/>
                          <a:cs typeface="Times New Roman" pitchFamily="18" charset="0"/>
                        </a:rPr>
                        <a:t>of  </a:t>
                      </a:r>
                      <a:r>
                        <a:rPr lang="en-IN" sz="1600" b="1" dirty="0">
                          <a:latin typeface="Times New Roman" pitchFamily="18" charset="0"/>
                          <a:ea typeface="Times New Roman"/>
                          <a:cs typeface="Times New Roman" pitchFamily="18" charset="0"/>
                        </a:rPr>
                        <a:t>problem</a:t>
                      </a:r>
                    </a:p>
                  </a:txBody>
                  <a:tcPr marL="68580" marR="68580" marT="9525" marB="0" anchor="ctr"/>
                </a:tc>
                <a:tc gridSpan="4">
                  <a:txBody>
                    <a:bodyPr/>
                    <a:lstStyle/>
                    <a:p>
                      <a:pPr>
                        <a:lnSpc>
                          <a:spcPct val="100000"/>
                        </a:lnSpc>
                        <a:spcAft>
                          <a:spcPts val="0"/>
                        </a:spcAft>
                      </a:pPr>
                      <a:r>
                        <a:rPr lang="en-IN" sz="1600" b="1" dirty="0">
                          <a:latin typeface="Times New Roman" pitchFamily="18" charset="0"/>
                          <a:ea typeface="Times New Roman"/>
                          <a:cs typeface="Times New Roman" pitchFamily="18" charset="0"/>
                        </a:rPr>
                        <a:t>Problem coverage-400ha</a:t>
                      </a:r>
                    </a:p>
                    <a:p>
                      <a:pPr>
                        <a:lnSpc>
                          <a:spcPct val="100000"/>
                        </a:lnSpc>
                        <a:spcAft>
                          <a:spcPts val="0"/>
                        </a:spcAft>
                      </a:pPr>
                      <a:r>
                        <a:rPr lang="en-IN" sz="1600" b="1" dirty="0">
                          <a:latin typeface="Times New Roman" pitchFamily="18" charset="0"/>
                          <a:ea typeface="Times New Roman"/>
                          <a:cs typeface="Times New Roman" pitchFamily="18" charset="0"/>
                        </a:rPr>
                        <a:t> extent of production loss (30%)</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265445">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p>
                  </a:txBody>
                  <a:tcPr marL="68580" marR="68580" marT="9525" marB="0" anchor="ctr"/>
                </a:tc>
                <a:tc gridSpan="6">
                  <a:txBody>
                    <a:bodyPr/>
                    <a:lstStyle/>
                    <a:p>
                      <a:pPr>
                        <a:lnSpc>
                          <a:spcPct val="115000"/>
                        </a:lnSpc>
                        <a:spcAft>
                          <a:spcPts val="0"/>
                        </a:spcAft>
                      </a:pPr>
                      <a:r>
                        <a:rPr lang="en-US" sz="1600" b="1" dirty="0">
                          <a:latin typeface="Times New Roman" pitchFamily="18" charset="0"/>
                          <a:ea typeface="Times New Roman"/>
                          <a:cs typeface="Times New Roman" pitchFamily="18" charset="0"/>
                        </a:rPr>
                        <a:t>Ground trailing</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70090">
                <a:tc>
                  <a:txBody>
                    <a:bodyPr/>
                    <a:lstStyle/>
                    <a:p>
                      <a:pPr>
                        <a:lnSpc>
                          <a:spcPct val="115000"/>
                        </a:lnSpc>
                        <a:spcAft>
                          <a:spcPts val="0"/>
                        </a:spcAft>
                      </a:pPr>
                      <a:r>
                        <a:rPr lang="en-IN" sz="1600" b="1">
                          <a:latin typeface="Times New Roman" pitchFamily="18" charset="0"/>
                          <a:ea typeface="Times New Roman"/>
                          <a:cs typeface="Times New Roman" pitchFamily="18" charset="0"/>
                        </a:rPr>
                        <a:t>T O</a:t>
                      </a:r>
                      <a:r>
                        <a:rPr lang="en-IN" sz="1600" b="1" baseline="-25000">
                          <a:latin typeface="Times New Roman" pitchFamily="18" charset="0"/>
                          <a:ea typeface="Times New Roman"/>
                          <a:cs typeface="Times New Roman" pitchFamily="18" charset="0"/>
                        </a:rPr>
                        <a:t>1</a:t>
                      </a:r>
                      <a:endParaRPr lang="en-IN" sz="1600" b="1">
                        <a:latin typeface="Times New Roman" pitchFamily="18" charset="0"/>
                        <a:ea typeface="Times New Roman"/>
                        <a:cs typeface="Times New Roman" pitchFamily="18" charset="0"/>
                      </a:endParaRPr>
                    </a:p>
                  </a:txBody>
                  <a:tcPr marL="68580" marR="68580" marT="9525" marB="0" anchor="ctr"/>
                </a:tc>
                <a:tc gridSpan="5">
                  <a:txBody>
                    <a:bodyPr/>
                    <a:lstStyle/>
                    <a:p>
                      <a:pPr>
                        <a:lnSpc>
                          <a:spcPct val="100000"/>
                        </a:lnSpc>
                        <a:spcAft>
                          <a:spcPts val="0"/>
                        </a:spcAft>
                      </a:pPr>
                      <a:r>
                        <a:rPr lang="en-US" sz="1600" b="1" dirty="0">
                          <a:latin typeface="Times New Roman" pitchFamily="18" charset="0"/>
                          <a:ea typeface="Times New Roman"/>
                          <a:cs typeface="Times New Roman" pitchFamily="18" charset="0"/>
                        </a:rPr>
                        <a:t>Single trellis, one row trellis constructed with bamboo poles &amp; GI wires, jute rope.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a:lnSpc>
                          <a:spcPct val="115000"/>
                        </a:lnSpc>
                        <a:spcAft>
                          <a:spcPts val="1000"/>
                        </a:spcAft>
                      </a:pPr>
                      <a:endParaRPr lang="en-US" sz="1400" dirty="0">
                        <a:latin typeface="Times New Roman" pitchFamily="18" charset="0"/>
                        <a:ea typeface="Times New Roman"/>
                        <a:cs typeface="Times New Roman" pitchFamily="18" charset="0"/>
                      </a:endParaRPr>
                    </a:p>
                  </a:txBody>
                  <a:tcPr marL="68580" marR="68580" marT="9525" marB="0" anchor="ctr"/>
                </a:tc>
                <a:tc rowSpan="2">
                  <a:txBody>
                    <a:bodyPr/>
                    <a:lstStyle/>
                    <a:p>
                      <a:pPr>
                        <a:lnSpc>
                          <a:spcPct val="115000"/>
                        </a:lnSpc>
                        <a:spcAft>
                          <a:spcPts val="1000"/>
                        </a:spcAft>
                      </a:pPr>
                      <a:r>
                        <a:rPr lang="en-IN" sz="1600" b="1" dirty="0" smtClean="0">
                          <a:latin typeface="Times New Roman" pitchFamily="18" charset="0"/>
                          <a:ea typeface="Times New Roman"/>
                          <a:cs typeface="Times New Roman" pitchFamily="18" charset="0"/>
                        </a:rPr>
                        <a:t>Source-CHES 2014</a:t>
                      </a:r>
                      <a:endParaRPr lang="en-US" sz="1600" b="1" dirty="0">
                        <a:latin typeface="Times New Roman" pitchFamily="18" charset="0"/>
                        <a:ea typeface="Times New Roman"/>
                        <a:cs typeface="Times New Roman" pitchFamily="18" charset="0"/>
                      </a:endParaRPr>
                    </a:p>
                  </a:txBody>
                  <a:tcPr marL="68580" marR="68580" marT="9525" marB="0" anchor="ctr"/>
                </a:tc>
              </a:tr>
              <a:tr h="1069922">
                <a:tc>
                  <a:txBody>
                    <a:bodyPr/>
                    <a:lstStyle/>
                    <a:p>
                      <a:pPr>
                        <a:lnSpc>
                          <a:spcPct val="115000"/>
                        </a:lnSpc>
                        <a:spcAft>
                          <a:spcPts val="0"/>
                        </a:spcAft>
                      </a:pPr>
                      <a:r>
                        <a:rPr lang="en-IN" sz="1600" b="1">
                          <a:latin typeface="Times New Roman" pitchFamily="18" charset="0"/>
                          <a:ea typeface="Times New Roman"/>
                          <a:cs typeface="Times New Roman" pitchFamily="18" charset="0"/>
                        </a:rPr>
                        <a:t>T O </a:t>
                      </a:r>
                      <a:r>
                        <a:rPr lang="en-IN" sz="1600" b="1" baseline="-25000">
                          <a:latin typeface="Times New Roman" pitchFamily="18" charset="0"/>
                          <a:ea typeface="Times New Roman"/>
                          <a:cs typeface="Times New Roman" pitchFamily="18" charset="0"/>
                        </a:rPr>
                        <a:t>2</a:t>
                      </a:r>
                      <a:endParaRPr lang="en-IN" sz="1600" b="1">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Lean to type trellis – stakes are joined between two adjoining bed forming an A shaped  structure horizontal stakes are installed at the top joining of all other beds . The stakes support the climbing vines. Strings are used to secure adjoining stakes. trellis height 2m.</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vMerge="1">
                  <a:txBody>
                    <a:bodyPr/>
                    <a:lstStyle/>
                    <a:p>
                      <a:endParaRPr lang="en-IN"/>
                    </a:p>
                  </a:txBody>
                  <a:tcPr/>
                </a:tc>
              </a:tr>
              <a:tr h="265445">
                <a:tc row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Characteristics of technology</a:t>
                      </a:r>
                    </a:p>
                  </a:txBody>
                  <a:tcPr marL="68580" marR="68580" marT="9525" marB="0" anchor="ctr"/>
                </a:tc>
                <a:tc gridSpan="6">
                  <a:txBody>
                    <a:bodyPr/>
                    <a:lstStyle/>
                    <a:p>
                      <a:pPr algn="just">
                        <a:lnSpc>
                          <a:spcPct val="115000"/>
                        </a:lnSpc>
                        <a:spcAft>
                          <a:spcPts val="0"/>
                        </a:spcAft>
                      </a:pPr>
                      <a:r>
                        <a:rPr lang="en-IN" sz="1600" b="1" dirty="0">
                          <a:latin typeface="Times New Roman" pitchFamily="18" charset="0"/>
                          <a:ea typeface="Times New Roman"/>
                          <a:cs typeface="Times New Roman" pitchFamily="18" charset="0"/>
                        </a:rPr>
                        <a:t>T O</a:t>
                      </a:r>
                      <a:r>
                        <a:rPr lang="en-IN" sz="1600" b="1" baseline="-25000" dirty="0">
                          <a:latin typeface="Times New Roman" pitchFamily="18" charset="0"/>
                          <a:ea typeface="Times New Roman"/>
                          <a:cs typeface="Times New Roman" pitchFamily="18" charset="0"/>
                        </a:rPr>
                        <a:t>1-</a:t>
                      </a:r>
                      <a:r>
                        <a:rPr lang="en-IN" sz="1600" b="1" dirty="0">
                          <a:latin typeface="Times New Roman" pitchFamily="18" charset="0"/>
                          <a:ea typeface="Times New Roman"/>
                          <a:cs typeface="Times New Roman" pitchFamily="18" charset="0"/>
                        </a:rPr>
                        <a:t> </a:t>
                      </a:r>
                      <a:r>
                        <a:rPr lang="en-US" sz="1600" b="1" dirty="0">
                          <a:latin typeface="Times New Roman" pitchFamily="18" charset="0"/>
                          <a:ea typeface="Times New Roman"/>
                          <a:cs typeface="Times New Roman" pitchFamily="18" charset="0"/>
                        </a:rPr>
                        <a:t>minimize pest, disease, drudgery in bitter gourd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99316">
                <a:tc vMerge="1">
                  <a:txBody>
                    <a:bodyPr/>
                    <a:lstStyle/>
                    <a:p>
                      <a:endParaRPr lang="en-IN"/>
                    </a:p>
                  </a:txBody>
                  <a:tcPr/>
                </a:tc>
                <a:tc gridSpan="6">
                  <a:txBody>
                    <a:bodyPr/>
                    <a:lstStyle/>
                    <a:p>
                      <a:pPr>
                        <a:lnSpc>
                          <a:spcPct val="100000"/>
                        </a:lnSpc>
                        <a:spcAft>
                          <a:spcPts val="1000"/>
                        </a:spcAft>
                      </a:pPr>
                      <a:r>
                        <a:rPr lang="en-IN" sz="1600" b="1" dirty="0">
                          <a:latin typeface="Times New Roman" pitchFamily="18" charset="0"/>
                          <a:ea typeface="Times New Roman"/>
                          <a:cs typeface="Times New Roman" pitchFamily="18" charset="0"/>
                        </a:rPr>
                        <a:t>T O </a:t>
                      </a:r>
                      <a:r>
                        <a:rPr lang="en-IN" sz="1600" b="1" baseline="-25000" dirty="0">
                          <a:latin typeface="Times New Roman" pitchFamily="18" charset="0"/>
                          <a:ea typeface="Times New Roman"/>
                          <a:cs typeface="Times New Roman" pitchFamily="18" charset="0"/>
                        </a:rPr>
                        <a:t>2-</a:t>
                      </a:r>
                      <a:r>
                        <a:rPr lang="en-IN" sz="1600" b="1" kern="1200" dirty="0">
                          <a:solidFill>
                            <a:srgbClr val="002060"/>
                          </a:solidFill>
                          <a:latin typeface="Times New Roman" pitchFamily="18" charset="0"/>
                          <a:ea typeface="+mn-ea"/>
                          <a:cs typeface="Times New Roman" pitchFamily="18" charset="0"/>
                        </a:rPr>
                        <a:t> </a:t>
                      </a:r>
                      <a:r>
                        <a:rPr lang="en-US" sz="1600" b="1" kern="1200" dirty="0">
                          <a:solidFill>
                            <a:schemeClr val="tx1"/>
                          </a:solidFill>
                          <a:latin typeface="Times New Roman" pitchFamily="18" charset="0"/>
                          <a:ea typeface="+mn-ea"/>
                          <a:cs typeface="Times New Roman" pitchFamily="18" charset="0"/>
                        </a:rPr>
                        <a:t>lean type trellis covered significantly higher fruit yield, lower fruit loss, lower pest population and disease due to ease in manual irrigation, fertilization, pest monitoring and weeding as compared to single trellis</a:t>
                      </a:r>
                      <a:endParaRPr lang="en-IN" sz="1600" b="1"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86559">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p>
                  </a:txBody>
                  <a:tcPr marL="68580" marR="68580" marT="9525" marB="0" anchor="ctr"/>
                </a:tc>
                <a:tc gridSpan="3">
                  <a:txBody>
                    <a:bodyPr/>
                    <a:lstStyle/>
                    <a:p>
                      <a:pPr>
                        <a:lnSpc>
                          <a:spcPct val="115000"/>
                        </a:lnSpc>
                      </a:pPr>
                      <a:r>
                        <a:rPr lang="en-US" sz="1600" b="1" dirty="0" smtClean="0">
                          <a:latin typeface="Times New Roman" pitchFamily="18" charset="0"/>
                          <a:ea typeface="Times New Roman"/>
                          <a:cs typeface="Times New Roman" pitchFamily="18" charset="0"/>
                        </a:rPr>
                        <a:t>Length  of fruit, Wt. of fruit, incidence of fruit rot</a:t>
                      </a: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00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gridSpan="2">
                  <a:txBody>
                    <a:bodyPr/>
                    <a:lstStyle/>
                    <a:p>
                      <a:pPr>
                        <a:lnSpc>
                          <a:spcPct val="100000"/>
                        </a:lnSpc>
                        <a:spcAft>
                          <a:spcPts val="1000"/>
                        </a:spcAft>
                      </a:pPr>
                      <a:r>
                        <a:rPr lang="en-IN" sz="1600" b="1" dirty="0" smtClean="0">
                          <a:latin typeface="Times New Roman" pitchFamily="18" charset="0"/>
                          <a:ea typeface="Times New Roman"/>
                          <a:cs typeface="Times New Roman" pitchFamily="18" charset="0"/>
                        </a:rPr>
                        <a:t>Yield(qt/ha</a:t>
                      </a:r>
                      <a:r>
                        <a:rPr lang="en-IN" sz="1600" b="1" dirty="0">
                          <a:latin typeface="Times New Roman" pitchFamily="18" charset="0"/>
                          <a:ea typeface="Times New Roman"/>
                          <a:cs typeface="Times New Roman" pitchFamily="18" charset="0"/>
                        </a:rPr>
                        <a:t>), B:C ratio</a:t>
                      </a:r>
                    </a:p>
                  </a:txBody>
                  <a:tcPr marL="68580" marR="68580" marT="9525" marB="0" anchor="ctr"/>
                </a:tc>
                <a:tc hMerge="1">
                  <a:txBody>
                    <a:bodyPr/>
                    <a:lstStyle/>
                    <a:p>
                      <a:endParaRPr lang="en-IN"/>
                    </a:p>
                  </a:txBody>
                  <a:tcPr/>
                </a:tc>
              </a:tr>
              <a:tr h="528710">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Scientist(s) to be involved </a:t>
                      </a:r>
                    </a:p>
                  </a:txBody>
                  <a:tcPr marL="68580" marR="68580" marT="9525" marB="0" anchor="ctr"/>
                </a:tc>
                <a:tc gridSpan="6">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Mishra</a:t>
                      </a:r>
                      <a:r>
                        <a:rPr lang="en-US" sz="1600" b="1" dirty="0">
                          <a:latin typeface="Times New Roman" pitchFamily="18" charset="0"/>
                          <a:ea typeface="Times New Roman"/>
                          <a:cs typeface="Times New Roman" pitchFamily="18" charset="0"/>
                        </a:rPr>
                        <a:t>, Scientist (Hort.)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60160271"/>
              </p:ext>
            </p:extLst>
          </p:nvPr>
        </p:nvGraphicFramePr>
        <p:xfrm>
          <a:off x="0" y="280687"/>
          <a:ext cx="9144000" cy="6140002"/>
        </p:xfrm>
        <a:graphic>
          <a:graphicData uri="http://schemas.openxmlformats.org/drawingml/2006/table">
            <a:tbl>
              <a:tblPr firstRow="1" bandRow="1">
                <a:tableStyleId>{5940675A-B579-460E-94D1-54222C63F5DA}</a:tableStyleId>
              </a:tblPr>
              <a:tblGrid>
                <a:gridCol w="2092271"/>
                <a:gridCol w="3099661"/>
                <a:gridCol w="697424"/>
                <a:gridCol w="754346"/>
                <a:gridCol w="563010"/>
                <a:gridCol w="1937288"/>
              </a:tblGrid>
              <a:tr h="427669">
                <a:tc>
                  <a:txBody>
                    <a:bodyPr/>
                    <a:lstStyle/>
                    <a:p>
                      <a:pPr>
                        <a:lnSpc>
                          <a:spcPct val="115000"/>
                        </a:lnSpc>
                        <a:spcAft>
                          <a:spcPts val="0"/>
                        </a:spcAft>
                      </a:pPr>
                      <a:r>
                        <a:rPr lang="en-IN" sz="1800" b="1" dirty="0">
                          <a:latin typeface="Times New Roman" pitchFamily="18" charset="0"/>
                          <a:ea typeface="Times New Roman"/>
                          <a:cs typeface="Times New Roman" pitchFamily="18" charset="0"/>
                        </a:rPr>
                        <a:t>OFT No. 7</a:t>
                      </a:r>
                    </a:p>
                  </a:txBody>
                  <a:tcPr marL="68580" marR="68580" marT="9525" marB="0" anchor="ctr">
                    <a:solidFill>
                      <a:srgbClr val="FFCC99"/>
                    </a:solidFill>
                  </a:tcPr>
                </a:tc>
                <a:tc gridSpan="5">
                  <a:txBody>
                    <a:bodyPr/>
                    <a:lstStyle/>
                    <a:p>
                      <a:pPr>
                        <a:lnSpc>
                          <a:spcPct val="115000"/>
                        </a:lnSpc>
                        <a:spcAft>
                          <a:spcPts val="0"/>
                        </a:spcAft>
                      </a:pPr>
                      <a:r>
                        <a:rPr lang="en-US" sz="1800" b="1" dirty="0" smtClean="0">
                          <a:latin typeface="Times New Roman" pitchFamily="18" charset="0"/>
                          <a:ea typeface="Times New Roman"/>
                          <a:cs typeface="Times New Roman" pitchFamily="18" charset="0"/>
                        </a:rPr>
                        <a:t> Assessment of  different</a:t>
                      </a:r>
                      <a:r>
                        <a:rPr lang="en-US" sz="1800" b="1" baseline="0" dirty="0" smtClean="0">
                          <a:latin typeface="Times New Roman" pitchFamily="18" charset="0"/>
                          <a:ea typeface="Times New Roman"/>
                          <a:cs typeface="Times New Roman" pitchFamily="18" charset="0"/>
                        </a:rPr>
                        <a:t> paddy threshers</a:t>
                      </a:r>
                      <a:endParaRPr lang="en-IN" sz="1800" b="1" dirty="0">
                        <a:latin typeface="Times New Roman" pitchFamily="18" charset="0"/>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61297">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Kharif</a:t>
                      </a:r>
                      <a:r>
                        <a:rPr lang="en-US" sz="1600" b="1" dirty="0">
                          <a:latin typeface="Times New Roman" pitchFamily="18" charset="0"/>
                          <a:ea typeface="Times New Roman"/>
                          <a:cs typeface="Times New Roman" pitchFamily="18" charset="0"/>
                        </a:rPr>
                        <a:t>, 2019 (Year-II) </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Trials &amp; villages </a:t>
                      </a:r>
                    </a:p>
                  </a:txBody>
                  <a:tcPr marL="68580" marR="68580" marT="9525" marB="0" anchor="ctr"/>
                </a:tc>
                <a:tc hMerge="1">
                  <a:txBody>
                    <a:bodyPr/>
                    <a:lstStyle/>
                    <a:p>
                      <a:pPr>
                        <a:lnSpc>
                          <a:spcPct val="115000"/>
                        </a:lnSpc>
                        <a:spcAft>
                          <a:spcPts val="0"/>
                        </a:spcAft>
                      </a:pPr>
                      <a:endParaRPr lang="en-IN" sz="1400"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07 </a:t>
                      </a:r>
                      <a:r>
                        <a:rPr lang="en-IN" sz="1600" b="1" dirty="0" smtClean="0">
                          <a:latin typeface="Times New Roman" pitchFamily="18" charset="0"/>
                          <a:ea typeface="Times New Roman"/>
                          <a:cs typeface="Times New Roman" pitchFamily="18" charset="0"/>
                        </a:rPr>
                        <a:t>(</a:t>
                      </a:r>
                      <a:r>
                        <a:rPr lang="en-IN" sz="1600" b="1" dirty="0" err="1" smtClean="0">
                          <a:latin typeface="Times New Roman" pitchFamily="18" charset="0"/>
                          <a:ea typeface="Times New Roman"/>
                          <a:cs typeface="Times New Roman" pitchFamily="18" charset="0"/>
                        </a:rPr>
                        <a:t>Choromuha</a:t>
                      </a:r>
                      <a:r>
                        <a:rPr lang="en-IN" sz="1600" b="1" dirty="0" smtClean="0">
                          <a:latin typeface="Times New Roman" pitchFamily="18" charset="0"/>
                          <a:ea typeface="Times New Roman"/>
                          <a:cs typeface="Times New Roman" pitchFamily="18" charset="0"/>
                        </a:rPr>
                        <a:t>,</a:t>
                      </a:r>
                      <a:r>
                        <a:rPr lang="en-IN" sz="1600" b="1" baseline="0" dirty="0" smtClean="0">
                          <a:latin typeface="Times New Roman" pitchFamily="18" charset="0"/>
                          <a:ea typeface="Times New Roman"/>
                          <a:cs typeface="Times New Roman" pitchFamily="18" charset="0"/>
                        </a:rPr>
                        <a:t> </a:t>
                      </a:r>
                      <a:r>
                        <a:rPr lang="en-IN" sz="1600" b="1" baseline="0" dirty="0" err="1" smtClean="0">
                          <a:latin typeface="Times New Roman" pitchFamily="18" charset="0"/>
                          <a:ea typeface="Times New Roman"/>
                          <a:cs typeface="Times New Roman" pitchFamily="18" charset="0"/>
                        </a:rPr>
                        <a:t>Dihakuransa</a:t>
                      </a:r>
                      <a:r>
                        <a:rPr lang="en-IN" sz="1600" b="1" baseline="0" dirty="0" smtClean="0">
                          <a:latin typeface="Times New Roman" pitchFamily="18" charset="0"/>
                          <a:ea typeface="Times New Roman"/>
                          <a:cs typeface="Times New Roman" pitchFamily="18" charset="0"/>
                        </a:rPr>
                        <a:t>, </a:t>
                      </a:r>
                      <a:r>
                        <a:rPr lang="en-IN" sz="1600" b="1" baseline="0" dirty="0" err="1" smtClean="0">
                          <a:latin typeface="Times New Roman" pitchFamily="18" charset="0"/>
                          <a:ea typeface="Times New Roman"/>
                          <a:cs typeface="Times New Roman" pitchFamily="18" charset="0"/>
                        </a:rPr>
                        <a:t>Khadipada</a:t>
                      </a:r>
                      <a:r>
                        <a:rPr lang="en-IN"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dirty="0">
                        <a:latin typeface="Times New Roman" pitchFamily="18" charset="0"/>
                        <a:ea typeface="Times New Roman"/>
                        <a:cs typeface="Times New Roman" pitchFamily="18" charset="0"/>
                      </a:endParaRPr>
                    </a:p>
                  </a:txBody>
                  <a:tcPr marL="68580" marR="68580" marT="9525" marB="0" anchor="ctr"/>
                </a:tc>
              </a:tr>
              <a:tr h="779729">
                <a:tc>
                  <a:txBody>
                    <a:bodyPr/>
                    <a:lstStyle/>
                    <a:p>
                      <a:pPr>
                        <a:lnSpc>
                          <a:spcPct val="115000"/>
                        </a:lnSpc>
                        <a:spcAft>
                          <a:spcPts val="0"/>
                        </a:spcAft>
                      </a:pPr>
                      <a:r>
                        <a:rPr lang="en-IN" sz="1600" b="1" dirty="0">
                          <a:latin typeface="Times New Roman" pitchFamily="18" charset="0"/>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Paddy</a:t>
                      </a:r>
                      <a:r>
                        <a:rPr lang="en-US" sz="1600" b="1" baseline="0" dirty="0" smtClean="0">
                          <a:latin typeface="Times New Roman" pitchFamily="18" charset="0"/>
                          <a:ea typeface="Times New Roman"/>
                          <a:cs typeface="Times New Roman" pitchFamily="18" charset="0"/>
                        </a:rPr>
                        <a:t> thresher</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a:t>
                      </a:r>
                    </a:p>
                  </a:txBody>
                  <a:tcPr marL="68580" marR="68580" marT="9525" marB="0" anchor="ctr"/>
                </a:tc>
                <a:tc hMerge="1">
                  <a:txBody>
                    <a:bodyPr/>
                    <a:lstStyle/>
                    <a:p>
                      <a:pPr>
                        <a:lnSpc>
                          <a:spcPct val="115000"/>
                        </a:lnSpc>
                        <a:spcAft>
                          <a:spcPts val="0"/>
                        </a:spcAft>
                      </a:pPr>
                      <a:endParaRPr lang="en-IN" sz="14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Season-</a:t>
                      </a:r>
                      <a:r>
                        <a:rPr lang="en-IN" sz="1600" b="1" dirty="0" err="1">
                          <a:latin typeface="Times New Roman" pitchFamily="18" charset="0"/>
                          <a:ea typeface="Times New Roman"/>
                          <a:cs typeface="Times New Roman" pitchFamily="18" charset="0"/>
                        </a:rPr>
                        <a:t>Kharif</a:t>
                      </a:r>
                      <a:endParaRPr lang="en-IN" sz="1600" b="1" dirty="0">
                        <a:latin typeface="Times New Roman" pitchFamily="18" charset="0"/>
                        <a:ea typeface="Times New Roman"/>
                        <a:cs typeface="Times New Roman" pitchFamily="18" charset="0"/>
                      </a:endParaRPr>
                    </a:p>
                    <a:p>
                      <a:pPr>
                        <a:lnSpc>
                          <a:spcPct val="115000"/>
                        </a:lnSpc>
                        <a:spcAft>
                          <a:spcPts val="0"/>
                        </a:spcAft>
                      </a:pPr>
                      <a:r>
                        <a:rPr lang="en-IN" sz="1600" b="1" dirty="0" err="1" smtClean="0">
                          <a:latin typeface="Times New Roman" pitchFamily="18" charset="0"/>
                          <a:ea typeface="Times New Roman"/>
                          <a:cs typeface="Times New Roman" pitchFamily="18" charset="0"/>
                        </a:rPr>
                        <a:t>Rainfed</a:t>
                      </a:r>
                      <a:r>
                        <a:rPr lang="en-IN" sz="1600" b="1" baseline="0" dirty="0" smtClean="0">
                          <a:latin typeface="Times New Roman" pitchFamily="18" charset="0"/>
                          <a:ea typeface="Times New Roman"/>
                          <a:cs typeface="Times New Roman" pitchFamily="18" charset="0"/>
                        </a:rPr>
                        <a:t> medium 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400">
                        <a:latin typeface="Times New Roman" pitchFamily="18" charset="0"/>
                        <a:ea typeface="Times New Roman"/>
                        <a:cs typeface="Times New Roman" pitchFamily="18" charset="0"/>
                      </a:endParaRPr>
                    </a:p>
                  </a:txBody>
                  <a:tcPr marL="68580" marR="68580" marT="9525" marB="0" anchor="ctr"/>
                </a:tc>
              </a:tr>
              <a:tr h="759901">
                <a:tc>
                  <a:txBody>
                    <a:bodyPr/>
                    <a:lstStyle/>
                    <a:p>
                      <a:pPr>
                        <a:lnSpc>
                          <a:spcPct val="115000"/>
                        </a:lnSpc>
                        <a:spcAft>
                          <a:spcPts val="0"/>
                        </a:spcAft>
                      </a:pPr>
                      <a:r>
                        <a:rPr lang="en-IN" sz="1600" b="1" dirty="0">
                          <a:latin typeface="Times New Roman" pitchFamily="18" charset="0"/>
                          <a:ea typeface="Times New Roman"/>
                          <a:cs typeface="Times New Roman" pitchFamily="18" charset="0"/>
                        </a:rPr>
                        <a:t>Problem  diagnosed (one or many)</a:t>
                      </a:r>
                    </a:p>
                  </a:txBody>
                  <a:tcPr marL="68580" marR="68580" marT="9525" marB="0" anchor="ctr"/>
                </a:tc>
                <a:tc>
                  <a:txBody>
                    <a:bodyPr/>
                    <a:lstStyle/>
                    <a:p>
                      <a:pPr marL="95250" indent="-95250">
                        <a:lnSpc>
                          <a:spcPct val="115000"/>
                        </a:lnSpc>
                        <a:spcAft>
                          <a:spcPts val="0"/>
                        </a:spcAft>
                      </a:pPr>
                      <a:r>
                        <a:rPr lang="en-IN" sz="1600" b="1" dirty="0" smtClean="0">
                          <a:latin typeface="Times New Roman" pitchFamily="18" charset="0"/>
                          <a:ea typeface="Times New Roman"/>
                          <a:cs typeface="Times New Roman" pitchFamily="18" charset="0"/>
                        </a:rPr>
                        <a:t>High</a:t>
                      </a:r>
                      <a:r>
                        <a:rPr lang="en-IN" sz="1600" b="1" baseline="0" dirty="0" smtClean="0">
                          <a:latin typeface="Times New Roman" pitchFamily="18" charset="0"/>
                          <a:ea typeface="Times New Roman"/>
                          <a:cs typeface="Times New Roman" pitchFamily="18" charset="0"/>
                        </a:rPr>
                        <a:t> labour cost of threshing paddy</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4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Times New Roman" pitchFamily="18" charset="0"/>
                          <a:ea typeface="Times New Roman"/>
                          <a:cs typeface="Times New Roman" pitchFamily="18" charset="0"/>
                        </a:rPr>
                        <a:t>Problem </a:t>
                      </a:r>
                      <a:r>
                        <a:rPr lang="en-IN" sz="1600" b="1" dirty="0" smtClean="0">
                          <a:latin typeface="Times New Roman" pitchFamily="18" charset="0"/>
                          <a:ea typeface="Times New Roman"/>
                          <a:cs typeface="Times New Roman" pitchFamily="18" charset="0"/>
                        </a:rPr>
                        <a:t>coverage- 50000 ha</a:t>
                      </a:r>
                      <a:endParaRPr lang="en-IN" sz="1600" b="1" dirty="0">
                        <a:latin typeface="Times New Roman" pitchFamily="18" charset="0"/>
                        <a:ea typeface="Times New Roman"/>
                        <a:cs typeface="Times New Roman" pitchFamily="18" charset="0"/>
                      </a:endParaRPr>
                    </a:p>
                    <a:p>
                      <a:pPr>
                        <a:lnSpc>
                          <a:spcPct val="100000"/>
                        </a:lnSpc>
                        <a:spcAft>
                          <a:spcPts val="0"/>
                        </a:spcAft>
                      </a:pPr>
                      <a:r>
                        <a:rPr lang="en-IN" sz="1600" b="1" dirty="0">
                          <a:latin typeface="Times New Roman" pitchFamily="18" charset="0"/>
                          <a:ea typeface="Times New Roman"/>
                          <a:cs typeface="Times New Roman" pitchFamily="18" charset="0"/>
                        </a:rPr>
                        <a:t> </a:t>
                      </a:r>
                    </a:p>
                  </a:txBody>
                  <a:tcPr marL="68580" marR="68580" marT="9525" marB="0" anchor="ctr"/>
                </a:tc>
                <a:tc hMerge="1">
                  <a:txBody>
                    <a:bodyPr/>
                    <a:lstStyle/>
                    <a:p>
                      <a:pPr>
                        <a:lnSpc>
                          <a:spcPct val="115000"/>
                        </a:lnSpc>
                        <a:spcAft>
                          <a:spcPts val="0"/>
                        </a:spcAft>
                      </a:pPr>
                      <a:endParaRPr lang="en-IN" sz="1400" dirty="0">
                        <a:latin typeface="Times New Roman" pitchFamily="18" charset="0"/>
                        <a:ea typeface="Times New Roman"/>
                        <a:cs typeface="Times New Roman" pitchFamily="18" charset="0"/>
                      </a:endParaRPr>
                    </a:p>
                  </a:txBody>
                  <a:tcPr marL="68580" marR="68580" marT="9525" marB="0" anchor="ctr"/>
                </a:tc>
              </a:tr>
              <a:tr h="245741">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FP </a:t>
                      </a:r>
                    </a:p>
                  </a:txBody>
                  <a:tcPr marL="68580" marR="68580" marT="9525" marB="0" anchor="ctr"/>
                </a:tc>
                <a:tc gridSpan="5">
                  <a:txBody>
                    <a:bodyPr/>
                    <a:lstStyle/>
                    <a:p>
                      <a:pPr>
                        <a:lnSpc>
                          <a:spcPct val="115000"/>
                        </a:lnSpc>
                        <a:spcAft>
                          <a:spcPts val="0"/>
                        </a:spcAft>
                      </a:pPr>
                      <a:r>
                        <a:rPr lang="en-IN" sz="1600" b="1" dirty="0" smtClean="0">
                          <a:latin typeface="Times New Roman" pitchFamily="18" charset="0"/>
                          <a:ea typeface="Times New Roman"/>
                          <a:cs typeface="Times New Roman" pitchFamily="18" charset="0"/>
                        </a:rPr>
                        <a:t>Power paddy thresher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19955">
                <a:tc>
                  <a:txBody>
                    <a:bodyPr/>
                    <a:lstStyle/>
                    <a:p>
                      <a:pPr>
                        <a:lnSpc>
                          <a:spcPct val="115000"/>
                        </a:lnSpc>
                        <a:spcAft>
                          <a:spcPts val="0"/>
                        </a:spcAft>
                      </a:pPr>
                      <a:r>
                        <a:rPr lang="en-IN" sz="1600" b="1" dirty="0">
                          <a:latin typeface="Times New Roman" pitchFamily="18" charset="0"/>
                          <a:ea typeface="Times New Roman"/>
                          <a:cs typeface="Times New Roman" pitchFamily="18" charset="0"/>
                        </a:rPr>
                        <a:t>T O</a:t>
                      </a:r>
                      <a:r>
                        <a:rPr lang="en-IN" sz="1600" b="1" baseline="-25000" dirty="0">
                          <a:latin typeface="Times New Roman" pitchFamily="18" charset="0"/>
                          <a:ea typeface="Times New Roman"/>
                          <a:cs typeface="Times New Roman" pitchFamily="18" charset="0"/>
                        </a:rPr>
                        <a:t>1</a:t>
                      </a:r>
                      <a:endParaRPr lang="en-IN" sz="1600" b="1" dirty="0">
                        <a:latin typeface="Times New Roman" pitchFamily="18" charset="0"/>
                        <a:ea typeface="Times New Roman"/>
                        <a:cs typeface="Times New Roman" pitchFamily="18" charset="0"/>
                      </a:endParaRPr>
                    </a:p>
                  </a:txBody>
                  <a:tcPr marL="68580" marR="68580" marT="9525" marB="0" anchor="ctr"/>
                </a:tc>
                <a:tc gridSpan="4">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kern="1200" dirty="0" smtClean="0">
                          <a:solidFill>
                            <a:schemeClr val="tx1"/>
                          </a:solidFill>
                          <a:latin typeface="Times New Roman" pitchFamily="18" charset="0"/>
                          <a:ea typeface="Times New Roman"/>
                          <a:cs typeface="Times New Roman" pitchFamily="18" charset="0"/>
                        </a:rPr>
                        <a:t>To1- Tractor</a:t>
                      </a:r>
                      <a:r>
                        <a:rPr lang="en-IN" sz="1600" b="1" kern="1200" baseline="0" dirty="0" smtClean="0">
                          <a:solidFill>
                            <a:schemeClr val="tx1"/>
                          </a:solidFill>
                          <a:latin typeface="Times New Roman" pitchFamily="18" charset="0"/>
                          <a:ea typeface="Times New Roman"/>
                          <a:cs typeface="Times New Roman" pitchFamily="18" charset="0"/>
                        </a:rPr>
                        <a:t> driven </a:t>
                      </a:r>
                      <a:r>
                        <a:rPr lang="en-IN" sz="1600" b="1" kern="1200" baseline="0" dirty="0" err="1" smtClean="0">
                          <a:solidFill>
                            <a:schemeClr val="tx1"/>
                          </a:solidFill>
                          <a:latin typeface="Times New Roman" pitchFamily="18" charset="0"/>
                          <a:ea typeface="Times New Roman"/>
                          <a:cs typeface="Times New Roman" pitchFamily="18" charset="0"/>
                        </a:rPr>
                        <a:t>axialflow</a:t>
                      </a:r>
                      <a:r>
                        <a:rPr lang="en-IN" sz="1600" b="1" kern="1200" baseline="0" dirty="0" smtClean="0">
                          <a:solidFill>
                            <a:schemeClr val="tx1"/>
                          </a:solidFill>
                          <a:latin typeface="Times New Roman" pitchFamily="18" charset="0"/>
                          <a:ea typeface="Times New Roman"/>
                          <a:cs typeface="Times New Roman" pitchFamily="18" charset="0"/>
                        </a:rPr>
                        <a:t> thresher</a:t>
                      </a:r>
                      <a:endParaRPr lang="en-IN" sz="1600" b="1" kern="1200" dirty="0" smtClean="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marL="0" marR="0" indent="0" algn="l" defTabSz="914400" rtl="0" eaLnBrk="1" fontAlgn="auto" latinLnBrk="0" hangingPunct="1">
                        <a:lnSpc>
                          <a:spcPct val="100000"/>
                        </a:lnSpc>
                        <a:spcBef>
                          <a:spcPts val="0"/>
                        </a:spcBef>
                        <a:spcAft>
                          <a:spcPts val="1000"/>
                        </a:spcAft>
                        <a:buClrTx/>
                        <a:buSzTx/>
                        <a:buFontTx/>
                        <a:buNone/>
                        <a:tabLst/>
                        <a:defRPr/>
                      </a:pPr>
                      <a:r>
                        <a:rPr lang="en-US" sz="1600" b="1" kern="1200" dirty="0" smtClean="0">
                          <a:solidFill>
                            <a:schemeClr val="tx1"/>
                          </a:solidFill>
                          <a:latin typeface="Times New Roman" pitchFamily="18" charset="0"/>
                          <a:ea typeface="+mn-ea"/>
                          <a:cs typeface="Times New Roman" pitchFamily="18" charset="0"/>
                        </a:rPr>
                        <a:t>Source- AICRP on</a:t>
                      </a:r>
                      <a:r>
                        <a:rPr lang="en-US" sz="1600" b="1" kern="1200" baseline="0" dirty="0" smtClean="0">
                          <a:solidFill>
                            <a:schemeClr val="tx1"/>
                          </a:solidFill>
                          <a:latin typeface="Times New Roman" pitchFamily="18" charset="0"/>
                          <a:ea typeface="+mn-ea"/>
                          <a:cs typeface="Times New Roman" pitchFamily="18" charset="0"/>
                        </a:rPr>
                        <a:t> FIM, CAET, OUAT 2015-16</a:t>
                      </a:r>
                      <a:endParaRPr lang="en-IN" sz="1600" b="1" kern="1200" dirty="0" smtClean="0">
                        <a:solidFill>
                          <a:schemeClr val="tx1"/>
                        </a:solidFill>
                        <a:latin typeface="Times New Roman" pitchFamily="18" charset="0"/>
                        <a:ea typeface="+mn-ea"/>
                        <a:cs typeface="Times New Roman" pitchFamily="18" charset="0"/>
                      </a:endParaRPr>
                    </a:p>
                  </a:txBody>
                  <a:tcPr marL="68580" marR="68580" marT="9525" marB="0" anchor="ctr"/>
                </a:tc>
              </a:tr>
              <a:tr h="316935">
                <a:tc>
                  <a:txBody>
                    <a:bodyPr/>
                    <a:lstStyle/>
                    <a:p>
                      <a:pPr>
                        <a:lnSpc>
                          <a:spcPct val="115000"/>
                        </a:lnSpc>
                        <a:spcAft>
                          <a:spcPts val="0"/>
                        </a:spcAft>
                      </a:pPr>
                      <a:r>
                        <a:rPr lang="en-IN" sz="1600" b="1" dirty="0">
                          <a:latin typeface="Times New Roman" pitchFamily="18" charset="0"/>
                          <a:ea typeface="Times New Roman"/>
                          <a:cs typeface="Times New Roman" pitchFamily="18" charset="0"/>
                        </a:rPr>
                        <a:t>T O </a:t>
                      </a:r>
                      <a:r>
                        <a:rPr lang="en-IN" sz="1600" b="1" baseline="-25000" dirty="0">
                          <a:latin typeface="Times New Roman" pitchFamily="18" charset="0"/>
                          <a:ea typeface="Times New Roman"/>
                          <a:cs typeface="Times New Roman" pitchFamily="18" charset="0"/>
                        </a:rPr>
                        <a:t>2</a:t>
                      </a:r>
                      <a:endParaRPr lang="en-IN" sz="1600" b="1" dirty="0">
                        <a:latin typeface="Times New Roman" pitchFamily="18" charset="0"/>
                        <a:ea typeface="Times New Roman"/>
                        <a:cs typeface="Times New Roman" pitchFamily="18" charset="0"/>
                      </a:endParaRPr>
                    </a:p>
                  </a:txBody>
                  <a:tcPr marL="68580" marR="68580" marT="9525" marB="0" anchor="ctr"/>
                </a:tc>
                <a:tc gridSpan="4">
                  <a:txBody>
                    <a:bodyPr/>
                    <a:lstStyle/>
                    <a:p>
                      <a:pPr>
                        <a:lnSpc>
                          <a:spcPct val="115000"/>
                        </a:lnSpc>
                        <a:spcAft>
                          <a:spcPts val="0"/>
                        </a:spcAft>
                      </a:pPr>
                      <a:r>
                        <a:rPr lang="en-IN" sz="1600" b="1" kern="1200" dirty="0" smtClean="0">
                          <a:solidFill>
                            <a:schemeClr val="tx1"/>
                          </a:solidFill>
                          <a:latin typeface="Times New Roman" pitchFamily="18" charset="0"/>
                          <a:ea typeface="Times New Roman"/>
                          <a:cs typeface="Times New Roman" pitchFamily="18" charset="0"/>
                        </a:rPr>
                        <a:t>To2-  Tractor</a:t>
                      </a:r>
                      <a:r>
                        <a:rPr lang="en-IN" sz="1600" b="1" kern="1200" baseline="0" dirty="0" smtClean="0">
                          <a:solidFill>
                            <a:schemeClr val="tx1"/>
                          </a:solidFill>
                          <a:latin typeface="Times New Roman" pitchFamily="18" charset="0"/>
                          <a:ea typeface="Times New Roman"/>
                          <a:cs typeface="Times New Roman" pitchFamily="18" charset="0"/>
                        </a:rPr>
                        <a:t> driven whole straw paddy thresher</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vMerge="1">
                  <a:txBody>
                    <a:bodyPr/>
                    <a:lstStyle/>
                    <a:p>
                      <a:endParaRPr lang="en-IN"/>
                    </a:p>
                  </a:txBody>
                  <a:tcPr/>
                </a:tc>
              </a:tr>
              <a:tr h="550480">
                <a:tc row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Characteristics of technology</a:t>
                      </a:r>
                    </a:p>
                  </a:txBody>
                  <a:tcPr marL="68580" marR="68580" marT="9525" marB="0" anchor="ct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dirty="0" smtClean="0">
                          <a:latin typeface="Times New Roman" pitchFamily="18" charset="0"/>
                          <a:ea typeface="Times New Roman"/>
                          <a:cs typeface="Times New Roman" pitchFamily="18" charset="0"/>
                        </a:rPr>
                        <a:t>T O</a:t>
                      </a:r>
                      <a:r>
                        <a:rPr lang="en-IN" sz="1600" b="1" baseline="-25000" dirty="0" smtClean="0">
                          <a:latin typeface="Times New Roman" pitchFamily="18" charset="0"/>
                          <a:ea typeface="Times New Roman"/>
                          <a:cs typeface="Times New Roman" pitchFamily="18" charset="0"/>
                        </a:rPr>
                        <a:t>1- </a:t>
                      </a:r>
                      <a:r>
                        <a:rPr lang="en-US" sz="1600" b="1" baseline="0" dirty="0" smtClean="0">
                          <a:latin typeface="Times New Roman" pitchFamily="18" charset="0"/>
                          <a:ea typeface="Times New Roman"/>
                          <a:cs typeface="Times New Roman" pitchFamily="18" charset="0"/>
                        </a:rPr>
                        <a:t>Threshing  capacity 8 </a:t>
                      </a:r>
                      <a:r>
                        <a:rPr lang="en-US" sz="1600" b="1" baseline="0" dirty="0" err="1" smtClean="0">
                          <a:latin typeface="Times New Roman" pitchFamily="18" charset="0"/>
                          <a:ea typeface="Times New Roman"/>
                          <a:cs typeface="Times New Roman" pitchFamily="18" charset="0"/>
                        </a:rPr>
                        <a:t>qtl</a:t>
                      </a:r>
                      <a:r>
                        <a:rPr lang="en-US" sz="1600" b="1" baseline="0" dirty="0" smtClean="0">
                          <a:latin typeface="Times New Roman" pitchFamily="18" charset="0"/>
                          <a:ea typeface="Times New Roman"/>
                          <a:cs typeface="Times New Roman" pitchFamily="18" charset="0"/>
                        </a:rPr>
                        <a:t>/hr.</a:t>
                      </a:r>
                      <a:endParaRPr lang="en-IN" sz="1600" b="1" baseline="0" dirty="0" smtClean="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09501">
                <a:tc vMerge="1">
                  <a:txBody>
                    <a:bodyPr/>
                    <a:lstStyle/>
                    <a:p>
                      <a:endParaRPr lang="en-IN"/>
                    </a:p>
                  </a:txBody>
                  <a:tcP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TO</a:t>
                      </a:r>
                      <a:r>
                        <a:rPr lang="en-US" sz="1600" b="1" baseline="-25000" dirty="0" smtClean="0">
                          <a:latin typeface="Times New Roman" pitchFamily="18" charset="0"/>
                          <a:ea typeface="Times New Roman"/>
                          <a:cs typeface="Times New Roman" pitchFamily="18" charset="0"/>
                        </a:rPr>
                        <a:t>2</a:t>
                      </a:r>
                      <a:r>
                        <a:rPr lang="en-US" sz="1600" b="1" dirty="0" smtClean="0">
                          <a:latin typeface="Times New Roman" pitchFamily="18" charset="0"/>
                          <a:ea typeface="Times New Roman"/>
                          <a:cs typeface="Times New Roman" pitchFamily="18" charset="0"/>
                        </a:rPr>
                        <a:t>- </a:t>
                      </a:r>
                      <a:r>
                        <a:rPr lang="en-US" sz="1600" b="1" baseline="0" dirty="0" smtClean="0">
                          <a:latin typeface="Times New Roman" pitchFamily="18" charset="0"/>
                          <a:ea typeface="Times New Roman"/>
                          <a:cs typeface="Times New Roman" pitchFamily="18" charset="0"/>
                        </a:rPr>
                        <a:t> Threshing capacity 5 </a:t>
                      </a:r>
                      <a:r>
                        <a:rPr lang="en-US" sz="1600" b="1" baseline="0" dirty="0" err="1" smtClean="0">
                          <a:latin typeface="Times New Roman" pitchFamily="18" charset="0"/>
                          <a:ea typeface="Times New Roman"/>
                          <a:cs typeface="Times New Roman" pitchFamily="18" charset="0"/>
                        </a:rPr>
                        <a:t>qtl</a:t>
                      </a:r>
                      <a:r>
                        <a:rPr lang="en-US" sz="1600" b="1" baseline="0" dirty="0" smtClean="0">
                          <a:latin typeface="Times New Roman" pitchFamily="18" charset="0"/>
                          <a:ea typeface="Times New Roman"/>
                          <a:cs typeface="Times New Roman" pitchFamily="18" charset="0"/>
                        </a:rPr>
                        <a:t>/hr.</a:t>
                      </a:r>
                      <a:endParaRPr lang="en-IN" sz="1600" b="1" baseline="0" dirty="0" smtClean="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dirty="0"/>
                    </a:p>
                  </a:txBody>
                  <a:tcPr/>
                </a:tc>
              </a:tr>
              <a:tr h="760209">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p>
                  </a:txBody>
                  <a:tcPr marL="68580" marR="68580" marT="9525" marB="0" anchor="ct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dirty="0" smtClean="0">
                          <a:latin typeface="Times New Roman" pitchFamily="18" charset="0"/>
                          <a:ea typeface="Times New Roman"/>
                          <a:cs typeface="Times New Roman" pitchFamily="18" charset="0"/>
                        </a:rPr>
                        <a:t>Threshing</a:t>
                      </a:r>
                      <a:r>
                        <a:rPr lang="en-IN" sz="1600" b="1" baseline="0" dirty="0" smtClean="0">
                          <a:latin typeface="Times New Roman" pitchFamily="18" charset="0"/>
                          <a:ea typeface="Times New Roman"/>
                          <a:cs typeface="Times New Roman" pitchFamily="18" charset="0"/>
                        </a:rPr>
                        <a:t> capacity (</a:t>
                      </a:r>
                      <a:r>
                        <a:rPr lang="en-IN" sz="1600" b="1" baseline="0" dirty="0" err="1" smtClean="0">
                          <a:latin typeface="Times New Roman" pitchFamily="18" charset="0"/>
                          <a:ea typeface="Times New Roman"/>
                          <a:cs typeface="Times New Roman" pitchFamily="18" charset="0"/>
                        </a:rPr>
                        <a:t>qtl</a:t>
                      </a:r>
                      <a:r>
                        <a:rPr lang="en-IN" sz="1600" b="1" baseline="0" dirty="0" smtClean="0">
                          <a:latin typeface="Times New Roman" pitchFamily="18" charset="0"/>
                          <a:ea typeface="Times New Roman"/>
                          <a:cs typeface="Times New Roman" pitchFamily="18" charset="0"/>
                        </a:rPr>
                        <a:t>/hr.), cost of threshing (Rs/</a:t>
                      </a:r>
                      <a:r>
                        <a:rPr lang="en-IN" sz="1600" b="1" baseline="0" dirty="0" err="1" smtClean="0">
                          <a:latin typeface="Times New Roman" pitchFamily="18" charset="0"/>
                          <a:ea typeface="Times New Roman"/>
                          <a:cs typeface="Times New Roman" pitchFamily="18" charset="0"/>
                        </a:rPr>
                        <a:t>qtl</a:t>
                      </a:r>
                      <a:r>
                        <a:rPr lang="en-IN" sz="1600" b="1" baseline="0" dirty="0" smtClean="0">
                          <a:latin typeface="Times New Roman" pitchFamily="18" charset="0"/>
                          <a:ea typeface="Times New Roman"/>
                          <a:cs typeface="Times New Roman" pitchFamily="18" charset="0"/>
                        </a:rPr>
                        <a:t>.), labour requirement (</a:t>
                      </a:r>
                      <a:r>
                        <a:rPr lang="en-IN" sz="1600" b="1" baseline="0" dirty="0" err="1" smtClean="0">
                          <a:latin typeface="Times New Roman" pitchFamily="18" charset="0"/>
                          <a:ea typeface="Times New Roman"/>
                          <a:cs typeface="Times New Roman" pitchFamily="18" charset="0"/>
                        </a:rPr>
                        <a:t>mandays</a:t>
                      </a:r>
                      <a:r>
                        <a:rPr lang="en-IN" sz="1600" b="1" baseline="0" dirty="0" smtClean="0">
                          <a:latin typeface="Times New Roman" pitchFamily="18" charset="0"/>
                          <a:ea typeface="Times New Roman"/>
                          <a:cs typeface="Times New Roman" pitchFamily="18" charset="0"/>
                        </a:rPr>
                        <a:t>/ha)</a:t>
                      </a:r>
                      <a:endParaRPr lang="en-IN" sz="1600" b="1" dirty="0" smtClean="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1000"/>
                        </a:spcAft>
                      </a:pPr>
                      <a:r>
                        <a:rPr lang="en-US" sz="1600" b="1" kern="1200" dirty="0" smtClean="0">
                          <a:solidFill>
                            <a:schemeClr val="tx1"/>
                          </a:solidFill>
                          <a:latin typeface="Times New Roman" pitchFamily="18" charset="0"/>
                          <a:ea typeface="+mn-ea"/>
                          <a:cs typeface="Times New Roman" pitchFamily="18" charset="0"/>
                        </a:rPr>
                        <a:t> Yield , B:C ,</a:t>
                      </a:r>
                      <a:endParaRPr lang="en-IN" sz="1600" b="1" dirty="0">
                        <a:latin typeface="Times New Roman" pitchFamily="18" charset="0"/>
                        <a:ea typeface="Times New Roman"/>
                        <a:cs typeface="Times New Roman" pitchFamily="18" charset="0"/>
                      </a:endParaRPr>
                    </a:p>
                  </a:txBody>
                  <a:tcPr marL="68580" marR="68580" marT="9525" marB="0" anchor="ctr"/>
                </a:tc>
              </a:tr>
              <a:tr h="274152">
                <a:tc>
                  <a:txBody>
                    <a:bodyPr/>
                    <a:lstStyle/>
                    <a:p>
                      <a:pPr>
                        <a:lnSpc>
                          <a:spcPct val="115000"/>
                        </a:lnSpc>
                        <a:spcAft>
                          <a:spcPts val="0"/>
                        </a:spcAft>
                      </a:pPr>
                      <a:r>
                        <a:rPr lang="en-US" sz="1600" b="1" dirty="0">
                          <a:latin typeface="Times New Roman" pitchFamily="18" charset="0"/>
                          <a:ea typeface="Times New Roman"/>
                          <a:cs typeface="Times New Roman" pitchFamily="18" charset="0"/>
                        </a:rPr>
                        <a:t>farmers feedback </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endParaRPr lang="en-IN" sz="1600" b="1" dirty="0">
                        <a:latin typeface="Times New Roman" pitchFamily="18" charset="0"/>
                        <a:cs typeface="Times New Roman" pitchFamily="18" charset="0"/>
                      </a:endParaRPr>
                    </a:p>
                  </a:txBody>
                  <a:tcPr marL="68580" marR="68580" marT="9525" marB="0" anchor="ctr"/>
                </a:tc>
              </a:tr>
              <a:tr h="330926">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p>
                  </a:txBody>
                  <a:tcPr marL="68580" marR="68580" marT="9525" marB="0" anchor="ctr"/>
                </a:tc>
                <a:tc gridSpan="5">
                  <a:txBody>
                    <a:bodyPr/>
                    <a:lstStyle/>
                    <a:p>
                      <a:pPr>
                        <a:lnSpc>
                          <a:spcPct val="115000"/>
                        </a:lnSpc>
                        <a:spcAft>
                          <a:spcPts val="0"/>
                        </a:spcAft>
                      </a:pPr>
                      <a:r>
                        <a:rPr lang="en-US" sz="1600" b="1" kern="1200" dirty="0" smtClean="0">
                          <a:solidFill>
                            <a:schemeClr val="tx1"/>
                          </a:solidFill>
                          <a:latin typeface="Times New Roman" pitchFamily="18" charset="0"/>
                          <a:ea typeface="+mn-ea"/>
                          <a:cs typeface="Times New Roman" pitchFamily="18" charset="0"/>
                        </a:rPr>
                        <a:t>Mrs. B. </a:t>
                      </a:r>
                      <a:r>
                        <a:rPr lang="en-US" sz="1600" b="1" kern="1200" dirty="0" err="1" smtClean="0">
                          <a:solidFill>
                            <a:schemeClr val="tx1"/>
                          </a:solidFill>
                          <a:latin typeface="Times New Roman" pitchFamily="18" charset="0"/>
                          <a:ea typeface="+mn-ea"/>
                          <a:cs typeface="Times New Roman" pitchFamily="18" charset="0"/>
                        </a:rPr>
                        <a:t>Mohanta</a:t>
                      </a:r>
                      <a:r>
                        <a:rPr lang="en-US" sz="1600" b="1" kern="1200" dirty="0" smtClean="0">
                          <a:solidFill>
                            <a:schemeClr val="tx1"/>
                          </a:solidFill>
                          <a:latin typeface="Times New Roman" pitchFamily="18" charset="0"/>
                          <a:ea typeface="+mn-ea"/>
                          <a:cs typeface="Times New Roman" pitchFamily="18" charset="0"/>
                        </a:rPr>
                        <a:t>, Scientist (</a:t>
                      </a:r>
                      <a:r>
                        <a:rPr lang="en-US" sz="1600" b="1" kern="1200" dirty="0" err="1" smtClean="0">
                          <a:solidFill>
                            <a:schemeClr val="tx1"/>
                          </a:solidFill>
                          <a:latin typeface="Times New Roman" pitchFamily="18" charset="0"/>
                          <a:ea typeface="+mn-ea"/>
                          <a:cs typeface="Times New Roman" pitchFamily="18" charset="0"/>
                        </a:rPr>
                        <a:t>Agril.Engg</a:t>
                      </a:r>
                      <a:r>
                        <a:rPr lang="en-US" sz="1600" b="1" kern="1200" dirty="0" smtClean="0">
                          <a:solidFill>
                            <a:schemeClr val="tx1"/>
                          </a:solidFill>
                          <a:latin typeface="Times New Roman" pitchFamily="18" charset="0"/>
                          <a:ea typeface="+mn-ea"/>
                          <a:cs typeface="Times New Roman" pitchFamily="18" charset="0"/>
                        </a:rPr>
                        <a: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84334346"/>
              </p:ext>
            </p:extLst>
          </p:nvPr>
        </p:nvGraphicFramePr>
        <p:xfrm>
          <a:off x="152401" y="71414"/>
          <a:ext cx="8991601" cy="6808401"/>
        </p:xfrm>
        <a:graphic>
          <a:graphicData uri="http://schemas.openxmlformats.org/drawingml/2006/table">
            <a:tbl>
              <a:tblPr firstRow="1" bandRow="1">
                <a:tableStyleId>{5940675A-B579-460E-94D1-54222C63F5DA}</a:tableStyleId>
              </a:tblPr>
              <a:tblGrid>
                <a:gridCol w="1746472"/>
                <a:gridCol w="1887310"/>
                <a:gridCol w="1471618"/>
                <a:gridCol w="538335"/>
                <a:gridCol w="133187"/>
                <a:gridCol w="1378981"/>
                <a:gridCol w="1835698"/>
              </a:tblGrid>
              <a:tr h="278105">
                <a:tc>
                  <a:txBody>
                    <a:bodyPr/>
                    <a:lstStyle/>
                    <a:p>
                      <a:pPr>
                        <a:lnSpc>
                          <a:spcPct val="115000"/>
                        </a:lnSpc>
                        <a:spcAft>
                          <a:spcPts val="0"/>
                        </a:spcAft>
                      </a:pPr>
                      <a:r>
                        <a:rPr lang="en-IN" sz="1600" b="1" dirty="0">
                          <a:latin typeface="Times New Roman" pitchFamily="18" charset="0"/>
                          <a:ea typeface="Times New Roman"/>
                          <a:cs typeface="Times New Roman" pitchFamily="18" charset="0"/>
                        </a:rPr>
                        <a:t>OFT No. 8</a:t>
                      </a:r>
                    </a:p>
                  </a:txBody>
                  <a:tcPr marL="68580" marR="68580" marT="9525" marB="0" anchor="ctr">
                    <a:solidFill>
                      <a:srgbClr val="FFCC99"/>
                    </a:solidFill>
                  </a:tcPr>
                </a:tc>
                <a:tc gridSpan="6">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Assessment </a:t>
                      </a:r>
                      <a:r>
                        <a:rPr lang="en-US" sz="1600" b="1" dirty="0">
                          <a:latin typeface="Times New Roman" pitchFamily="18" charset="0"/>
                          <a:ea typeface="Times New Roman"/>
                          <a:cs typeface="Times New Roman" pitchFamily="18" charset="0"/>
                        </a:rPr>
                        <a:t>of groundnut threshers  </a:t>
                      </a:r>
                      <a:r>
                        <a:rPr lang="en-US" sz="1600" b="1" dirty="0" smtClean="0">
                          <a:latin typeface="Times New Roman" pitchFamily="18" charset="0"/>
                          <a:ea typeface="Times New Roman"/>
                          <a:cs typeface="Times New Roman" pitchFamily="18" charset="0"/>
                        </a:rPr>
                        <a:t>for stripping of groundnut  </a:t>
                      </a:r>
                      <a:endParaRPr lang="en-IN" sz="1600" b="1" dirty="0">
                        <a:latin typeface="Times New Roman" pitchFamily="18" charset="0"/>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93399">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t>
                      </a:r>
                      <a:r>
                        <a:rPr lang="en-US" sz="1600" b="1" dirty="0" smtClean="0">
                          <a:latin typeface="Times New Roman" pitchFamily="18" charset="0"/>
                          <a:ea typeface="Times New Roman"/>
                          <a:cs typeface="Times New Roman" pitchFamily="18" charset="0"/>
                        </a:rPr>
                        <a:t>abi</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2020-21 </a:t>
                      </a:r>
                      <a:r>
                        <a:rPr lang="en-US" sz="1600" b="1" dirty="0">
                          <a:latin typeface="Times New Roman" pitchFamily="18" charset="0"/>
                          <a:ea typeface="Times New Roman"/>
                          <a:cs typeface="Times New Roman" pitchFamily="18" charset="0"/>
                        </a:rPr>
                        <a:t>(Year-I) </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Trials </a:t>
                      </a:r>
                      <a:r>
                        <a:rPr lang="en-IN" sz="1600" b="1" dirty="0" smtClean="0">
                          <a:latin typeface="Times New Roman" pitchFamily="18" charset="0"/>
                          <a:ea typeface="Times New Roman"/>
                          <a:cs typeface="Times New Roman" pitchFamily="18" charset="0"/>
                        </a:rPr>
                        <a:t>&amp;</a:t>
                      </a:r>
                      <a:r>
                        <a:rPr lang="en-IN" sz="1600" b="1" baseline="0" dirty="0" smtClean="0">
                          <a:latin typeface="Times New Roman" pitchFamily="18" charset="0"/>
                          <a:ea typeface="Times New Roman"/>
                          <a:cs typeface="Times New Roman" pitchFamily="18" charset="0"/>
                        </a:rPr>
                        <a:t> </a:t>
                      </a:r>
                      <a:r>
                        <a:rPr lang="en-IN" sz="1600" b="1" dirty="0" smtClean="0">
                          <a:latin typeface="Times New Roman" pitchFamily="18" charset="0"/>
                          <a:ea typeface="Times New Roman"/>
                          <a:cs typeface="Times New Roman" pitchFamily="18" charset="0"/>
                        </a:rPr>
                        <a:t>villages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400" b="0"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07 </a:t>
                      </a:r>
                      <a:r>
                        <a:rPr lang="en-IN" sz="1600" b="1" dirty="0" smtClean="0">
                          <a:latin typeface="Times New Roman" pitchFamily="18" charset="0"/>
                          <a:ea typeface="Times New Roman"/>
                          <a:cs typeface="Times New Roman" pitchFamily="18" charset="0"/>
                        </a:rPr>
                        <a:t>(</a:t>
                      </a:r>
                      <a:r>
                        <a:rPr lang="en-IN" sz="1600" b="1" dirty="0" err="1" smtClean="0">
                          <a:latin typeface="Times New Roman" pitchFamily="18" charset="0"/>
                          <a:ea typeface="Times New Roman"/>
                          <a:cs typeface="Times New Roman" pitchFamily="18" charset="0"/>
                        </a:rPr>
                        <a:t>Dihakuransa</a:t>
                      </a:r>
                      <a:r>
                        <a:rPr lang="en-IN" sz="1600" b="1" dirty="0" smtClean="0">
                          <a:latin typeface="Times New Roman" pitchFamily="18" charset="0"/>
                          <a:ea typeface="Times New Roman"/>
                          <a:cs typeface="Times New Roman" pitchFamily="18" charset="0"/>
                        </a:rPr>
                        <a:t>, </a:t>
                      </a:r>
                      <a:r>
                        <a:rPr lang="en-IN" sz="1600" b="1" dirty="0" err="1" smtClean="0">
                          <a:latin typeface="Times New Roman" pitchFamily="18" charset="0"/>
                          <a:ea typeface="Times New Roman"/>
                          <a:cs typeface="Times New Roman" pitchFamily="18" charset="0"/>
                        </a:rPr>
                        <a:t>Bahabalpur</a:t>
                      </a:r>
                      <a:r>
                        <a:rPr lang="en-IN" sz="1600" b="1" dirty="0" smtClean="0">
                          <a:latin typeface="Times New Roman" pitchFamily="18" charset="0"/>
                          <a:ea typeface="Times New Roman"/>
                          <a:cs typeface="Times New Roman" pitchFamily="18" charset="0"/>
                        </a:rPr>
                        <a:t>, Block-</a:t>
                      </a:r>
                      <a:r>
                        <a:rPr lang="en-IN" sz="1600" b="1" dirty="0" err="1" smtClean="0">
                          <a:latin typeface="Times New Roman" pitchFamily="18" charset="0"/>
                          <a:ea typeface="Times New Roman"/>
                          <a:cs typeface="Times New Roman" pitchFamily="18" charset="0"/>
                        </a:rPr>
                        <a:t>Rasulpur</a:t>
                      </a:r>
                      <a:r>
                        <a:rPr lang="en-IN"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791575">
                <a:tc>
                  <a:txBody>
                    <a:bodyPr/>
                    <a:lstStyle/>
                    <a:p>
                      <a:pPr>
                        <a:lnSpc>
                          <a:spcPct val="115000"/>
                        </a:lnSpc>
                        <a:spcAft>
                          <a:spcPts val="0"/>
                        </a:spcAft>
                      </a:pPr>
                      <a:r>
                        <a:rPr lang="en-IN" sz="1600" b="1" dirty="0">
                          <a:latin typeface="+mj-lt"/>
                          <a:ea typeface="Times New Roman"/>
                          <a:cs typeface="Times New Roman" pitchFamily="18" charset="0"/>
                        </a:rPr>
                        <a:t>Crop</a:t>
                      </a:r>
                      <a:r>
                        <a:rPr lang="en-IN" sz="1600" b="1" dirty="0">
                          <a:latin typeface="Times New Roman" pitchFamily="18" charset="0"/>
                          <a:ea typeface="Times New Roman"/>
                          <a:cs typeface="Times New Roman" pitchFamily="18" charset="0"/>
                        </a:rPr>
                        <a:t> / commodity</a:t>
                      </a:r>
                    </a:p>
                  </a:txBody>
                  <a:tcPr marL="68580" marR="68580" marT="9525" marB="0"/>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Groundnut </a:t>
                      </a:r>
                      <a:r>
                        <a:rPr lang="en-US"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a:t>
                      </a:r>
                    </a:p>
                  </a:txBody>
                  <a:tcPr marL="68580" marR="68580" marT="9525" marB="0"/>
                </a:tc>
                <a:tc hMerge="1">
                  <a:txBody>
                    <a:bodyPr/>
                    <a:lstStyle/>
                    <a:p>
                      <a:endParaRPr lang="en-IN"/>
                    </a:p>
                  </a:txBody>
                  <a:tcPr/>
                </a:tc>
                <a:tc hMerge="1">
                  <a:txBody>
                    <a:bodyPr/>
                    <a:lstStyle/>
                    <a:p>
                      <a:pPr>
                        <a:lnSpc>
                          <a:spcPct val="115000"/>
                        </a:lnSpc>
                        <a:spcAft>
                          <a:spcPts val="0"/>
                        </a:spcAft>
                      </a:pPr>
                      <a:endParaRPr lang="en-IN" sz="1400" b="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00000"/>
                        </a:lnSpc>
                        <a:spcAft>
                          <a:spcPts val="0"/>
                        </a:spcAft>
                      </a:pPr>
                      <a:r>
                        <a:rPr lang="en-IN" sz="1600" b="1" dirty="0">
                          <a:latin typeface="Times New Roman" pitchFamily="18" charset="0"/>
                          <a:ea typeface="Times New Roman"/>
                          <a:cs typeface="Times New Roman" pitchFamily="18" charset="0"/>
                        </a:rPr>
                        <a:t>Season-Rabi</a:t>
                      </a:r>
                    </a:p>
                    <a:p>
                      <a:pPr>
                        <a:lnSpc>
                          <a:spcPct val="100000"/>
                        </a:lnSpc>
                        <a:spcAft>
                          <a:spcPts val="0"/>
                        </a:spcAft>
                      </a:pPr>
                      <a:r>
                        <a:rPr lang="en-IN" sz="1600" b="1" dirty="0">
                          <a:latin typeface="Times New Roman" pitchFamily="18" charset="0"/>
                          <a:ea typeface="Times New Roman"/>
                          <a:cs typeface="Times New Roman" pitchFamily="18" charset="0"/>
                        </a:rPr>
                        <a:t>Medium land, Irrigated, </a:t>
                      </a:r>
                    </a:p>
                    <a:p>
                      <a:pPr>
                        <a:lnSpc>
                          <a:spcPct val="100000"/>
                        </a:lnSpc>
                        <a:spcAft>
                          <a:spcPts val="0"/>
                        </a:spcAft>
                      </a:pPr>
                      <a:r>
                        <a:rPr lang="en-IN" sz="1600" b="1" dirty="0">
                          <a:latin typeface="Times New Roman" pitchFamily="18" charset="0"/>
                          <a:ea typeface="Times New Roman"/>
                          <a:cs typeface="Times New Roman" pitchFamily="18" charset="0"/>
                        </a:rPr>
                        <a:t> Cropping system –Rice-groundnut</a:t>
                      </a:r>
                    </a:p>
                  </a:txBody>
                  <a:tcPr marL="68580" marR="68580" marT="9525" marB="0"/>
                </a:tc>
                <a:tc hMerge="1">
                  <a:txBody>
                    <a:bodyPr/>
                    <a:lstStyle/>
                    <a:p>
                      <a:endParaRPr lang="en-IN"/>
                    </a:p>
                  </a:txBody>
                  <a:tcPr/>
                </a:tc>
              </a:tr>
              <a:tr h="575893">
                <a:tc>
                  <a:txBody>
                    <a:bodyPr/>
                    <a:lstStyle/>
                    <a:p>
                      <a:pPr>
                        <a:lnSpc>
                          <a:spcPct val="115000"/>
                        </a:lnSpc>
                        <a:spcAft>
                          <a:spcPts val="0"/>
                        </a:spcAft>
                      </a:pPr>
                      <a:r>
                        <a:rPr lang="en-IN" sz="1600" b="1" dirty="0">
                          <a:latin typeface="Times New Roman" pitchFamily="18" charset="0"/>
                          <a:ea typeface="Times New Roman"/>
                          <a:cs typeface="Times New Roman" pitchFamily="18" charset="0"/>
                        </a:rPr>
                        <a:t>Problem  diagnosed (one or many)</a:t>
                      </a:r>
                    </a:p>
                  </a:txBody>
                  <a:tcPr marL="68580" marR="68580" marT="9525" marB="0" anchor="ctr"/>
                </a:tc>
                <a:tc>
                  <a:txBody>
                    <a:bodyPr/>
                    <a:lstStyle/>
                    <a:p>
                      <a:pPr marL="228600" indent="-228600">
                        <a:lnSpc>
                          <a:spcPct val="115000"/>
                        </a:lnSpc>
                        <a:spcAft>
                          <a:spcPts val="0"/>
                        </a:spcAft>
                      </a:pPr>
                      <a:r>
                        <a:rPr lang="en-US" sz="1600" b="1" dirty="0">
                          <a:latin typeface="Times New Roman" pitchFamily="18" charset="0"/>
                          <a:ea typeface="Times New Roman"/>
                          <a:cs typeface="Times New Roman" pitchFamily="18" charset="0"/>
                        </a:rPr>
                        <a:t>High </a:t>
                      </a:r>
                      <a:r>
                        <a:rPr lang="en-US" sz="1600" b="1" dirty="0" err="1">
                          <a:latin typeface="Times New Roman" pitchFamily="18" charset="0"/>
                          <a:ea typeface="Times New Roman"/>
                          <a:cs typeface="Times New Roman" pitchFamily="18" charset="0"/>
                        </a:rPr>
                        <a:t>labour</a:t>
                      </a:r>
                      <a:r>
                        <a:rPr lang="en-US" sz="1600" b="1" dirty="0">
                          <a:latin typeface="Times New Roman" pitchFamily="18" charset="0"/>
                          <a:ea typeface="Times New Roman"/>
                          <a:cs typeface="Times New Roman" pitchFamily="18" charset="0"/>
                        </a:rPr>
                        <a:t> cost on manual stripping</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400" b="0"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Problem coverage-25000ha</a:t>
                      </a:r>
                    </a:p>
                    <a:p>
                      <a:pPr>
                        <a:lnSpc>
                          <a:spcPct val="115000"/>
                        </a:lnSpc>
                        <a:spcAft>
                          <a:spcPts val="0"/>
                        </a:spcAft>
                      </a:pPr>
                      <a:r>
                        <a:rPr lang="en-IN" sz="1600" b="1" dirty="0">
                          <a:latin typeface="Times New Roman" pitchFamily="18" charset="0"/>
                          <a:ea typeface="Times New Roman"/>
                          <a:cs typeface="Times New Roman" pitchFamily="18" charset="0"/>
                        </a:rPr>
                        <a:t> </a:t>
                      </a:r>
                    </a:p>
                  </a:txBody>
                  <a:tcPr marL="68580" marR="68580" marT="9525" marB="0" anchor="ctr"/>
                </a:tc>
                <a:tc hMerge="1">
                  <a:txBody>
                    <a:bodyPr/>
                    <a:lstStyle/>
                    <a:p>
                      <a:endParaRPr lang="en-IN"/>
                    </a:p>
                  </a:txBody>
                  <a:tcPr/>
                </a:tc>
              </a:tr>
              <a:tr h="222186">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p>
                  </a:txBody>
                  <a:tcPr marL="68580" marR="68580" marT="9525" marB="0" anchor="ctr"/>
                </a:tc>
                <a:tc gridSpan="6">
                  <a:txBody>
                    <a:bodyPr/>
                    <a:lstStyle/>
                    <a:p>
                      <a:pPr>
                        <a:lnSpc>
                          <a:spcPct val="115000"/>
                        </a:lnSpc>
                        <a:spcAft>
                          <a:spcPts val="0"/>
                        </a:spcAft>
                      </a:pPr>
                      <a:r>
                        <a:rPr lang="en-US" sz="1600" b="1" kern="1200" dirty="0" smtClean="0">
                          <a:solidFill>
                            <a:schemeClr val="tx1"/>
                          </a:solidFill>
                          <a:latin typeface="Times New Roman" pitchFamily="18" charset="0"/>
                          <a:ea typeface="+mn-ea"/>
                          <a:cs typeface="Times New Roman" pitchFamily="18" charset="0"/>
                        </a:rPr>
                        <a:t>Manual stripping</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15518">
                <a:tc>
                  <a:txBody>
                    <a:bodyPr/>
                    <a:lstStyle/>
                    <a:p>
                      <a:pPr>
                        <a:lnSpc>
                          <a:spcPct val="115000"/>
                        </a:lnSpc>
                        <a:spcAft>
                          <a:spcPts val="0"/>
                        </a:spcAft>
                      </a:pPr>
                      <a:r>
                        <a:rPr lang="en-IN" sz="1600" b="1">
                          <a:latin typeface="Times New Roman" pitchFamily="18" charset="0"/>
                          <a:ea typeface="Times New Roman"/>
                          <a:cs typeface="Times New Roman" pitchFamily="18" charset="0"/>
                        </a:rPr>
                        <a:t>T O</a:t>
                      </a:r>
                      <a:r>
                        <a:rPr lang="en-IN" sz="1600" b="1" baseline="-25000">
                          <a:latin typeface="Times New Roman" pitchFamily="18" charset="0"/>
                          <a:ea typeface="Times New Roman"/>
                          <a:cs typeface="Times New Roman" pitchFamily="18" charset="0"/>
                        </a:rPr>
                        <a:t>1</a:t>
                      </a:r>
                      <a:endParaRPr lang="en-IN" sz="1600" b="1">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power operated groundnut thresher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rowSpan="2" gridSpan="4">
                  <a:txBody>
                    <a:bodyPr/>
                    <a:lstStyle/>
                    <a:p>
                      <a:pPr>
                        <a:lnSpc>
                          <a:spcPct val="100000"/>
                        </a:lnSpc>
                        <a:spcAft>
                          <a:spcPts val="0"/>
                        </a:spcAft>
                      </a:pPr>
                      <a:r>
                        <a:rPr lang="en-US" sz="1600" b="1" kern="1200" dirty="0" smtClean="0">
                          <a:solidFill>
                            <a:schemeClr val="tx1"/>
                          </a:solidFill>
                          <a:latin typeface="Times New Roman" pitchFamily="18" charset="0"/>
                          <a:ea typeface="+mn-ea"/>
                          <a:cs typeface="Times New Roman" pitchFamily="18" charset="0"/>
                        </a:rPr>
                        <a:t>AICRP on FIM,CAET,OUAT, 2015-16, ( Research activities during 2016-17: Transferable Technologies and Technical </a:t>
                      </a:r>
                      <a:r>
                        <a:rPr lang="en-US" sz="1600" b="1" kern="1200" dirty="0" err="1" smtClean="0">
                          <a:solidFill>
                            <a:schemeClr val="tx1"/>
                          </a:solidFill>
                          <a:latin typeface="Times New Roman" pitchFamily="18" charset="0"/>
                          <a:ea typeface="+mn-ea"/>
                          <a:cs typeface="Times New Roman" pitchFamily="18" charset="0"/>
                        </a:rPr>
                        <a:t>Programme</a:t>
                      </a:r>
                      <a:endParaRPr lang="en-IN" sz="1600" b="1" dirty="0">
                        <a:latin typeface="Times New Roman" pitchFamily="18" charset="0"/>
                        <a:ea typeface="Times New Roman"/>
                        <a:cs typeface="Times New Roman" pitchFamily="18" charset="0"/>
                      </a:endParaRPr>
                    </a:p>
                  </a:txBody>
                  <a:tcPr marL="68580" marR="68580" marT="9525" marB="0" anchor="ctr"/>
                </a:tc>
                <a:tc rowSpan="2"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rowSpan="2" hMerge="1">
                  <a:txBody>
                    <a:bodyPr/>
                    <a:lstStyle/>
                    <a:p>
                      <a:pPr>
                        <a:lnSpc>
                          <a:spcPct val="115000"/>
                        </a:lnSpc>
                        <a:spcAft>
                          <a:spcPts val="0"/>
                        </a:spcAft>
                      </a:pPr>
                      <a:endParaRPr lang="en-IN" sz="1400" b="0" dirty="0">
                        <a:latin typeface="Times New Roman" pitchFamily="18" charset="0"/>
                        <a:ea typeface="Times New Roman"/>
                        <a:cs typeface="Times New Roman" pitchFamily="18" charset="0"/>
                      </a:endParaRPr>
                    </a:p>
                  </a:txBody>
                  <a:tcPr marL="68580" marR="68580" marT="9525" marB="0" anchor="ctr"/>
                </a:tc>
                <a:tc rowSpan="2" hMerge="1">
                  <a:txBody>
                    <a:bodyPr/>
                    <a:lstStyle/>
                    <a:p>
                      <a:endParaRPr lang="en-IN"/>
                    </a:p>
                  </a:txBody>
                  <a:tcPr/>
                </a:tc>
              </a:tr>
              <a:tr h="461254">
                <a:tc>
                  <a:txBody>
                    <a:bodyPr/>
                    <a:lstStyle/>
                    <a:p>
                      <a:pPr>
                        <a:lnSpc>
                          <a:spcPct val="115000"/>
                        </a:lnSpc>
                        <a:spcAft>
                          <a:spcPts val="0"/>
                        </a:spcAft>
                      </a:pPr>
                      <a:r>
                        <a:rPr lang="en-IN" sz="1600" b="1" dirty="0">
                          <a:latin typeface="Times New Roman" pitchFamily="18" charset="0"/>
                          <a:ea typeface="Times New Roman"/>
                          <a:cs typeface="Times New Roman" pitchFamily="18" charset="0"/>
                        </a:rPr>
                        <a:t>T O </a:t>
                      </a:r>
                      <a:r>
                        <a:rPr lang="en-IN" sz="1600" b="1" baseline="-25000" dirty="0">
                          <a:latin typeface="Times New Roman" pitchFamily="18" charset="0"/>
                          <a:ea typeface="Times New Roman"/>
                          <a:cs typeface="Times New Roman" pitchFamily="18" charset="0"/>
                        </a:rPr>
                        <a:t>2</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tractor </a:t>
                      </a:r>
                      <a:r>
                        <a:rPr lang="en-US" sz="1600" b="1" dirty="0" smtClean="0">
                          <a:latin typeface="Times New Roman" pitchFamily="18" charset="0"/>
                          <a:ea typeface="Times New Roman"/>
                          <a:cs typeface="Times New Roman" pitchFamily="18" charset="0"/>
                        </a:rPr>
                        <a:t>driven </a:t>
                      </a:r>
                      <a:r>
                        <a:rPr lang="en-US" sz="1600" b="1" dirty="0">
                          <a:latin typeface="Times New Roman" pitchFamily="18" charset="0"/>
                          <a:ea typeface="Times New Roman"/>
                          <a:cs typeface="Times New Roman" pitchFamily="18" charset="0"/>
                        </a:rPr>
                        <a:t>groundnut thresher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4" vMerge="1">
                  <a:txBody>
                    <a:bodyPr/>
                    <a:lstStyle/>
                    <a:p>
                      <a:endParaRPr lang="en-IN"/>
                    </a:p>
                  </a:txBody>
                  <a:tcPr/>
                </a:tc>
                <a:tc hMerge="1" v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vMerge="1">
                  <a:txBody>
                    <a:bodyPr/>
                    <a:lstStyle/>
                    <a:p>
                      <a:endParaRPr lang="en-IN"/>
                    </a:p>
                  </a:txBody>
                  <a:tcPr/>
                </a:tc>
                <a:tc hMerge="1" vMerge="1">
                  <a:txBody>
                    <a:bodyPr/>
                    <a:lstStyle/>
                    <a:p>
                      <a:endParaRPr lang="en-IN"/>
                    </a:p>
                  </a:txBody>
                  <a:tcPr/>
                </a:tc>
              </a:tr>
              <a:tr h="325145">
                <a:tc rowSpan="2">
                  <a:txBody>
                    <a:bodyPr/>
                    <a:lstStyle/>
                    <a:p>
                      <a:pPr>
                        <a:lnSpc>
                          <a:spcPct val="115000"/>
                        </a:lnSpc>
                        <a:spcAft>
                          <a:spcPts val="0"/>
                        </a:spcAft>
                      </a:pPr>
                      <a:r>
                        <a:rPr lang="en-IN" sz="1600" b="1" kern="1200" dirty="0" smtClean="0">
                          <a:solidFill>
                            <a:schemeClr val="tx1"/>
                          </a:solidFill>
                          <a:latin typeface="Times New Roman" pitchFamily="18" charset="0"/>
                          <a:ea typeface="+mn-ea"/>
                          <a:cs typeface="Times New Roman" pitchFamily="18" charset="0"/>
                        </a:rPr>
                        <a:t>Characteristics of technology</a:t>
                      </a:r>
                      <a:endParaRPr lang="en-IN" sz="1600" b="1" dirty="0">
                        <a:latin typeface="Times New Roman" pitchFamily="18" charset="0"/>
                        <a:ea typeface="Times New Roman"/>
                        <a:cs typeface="Times New Roman" pitchFamily="18" charset="0"/>
                      </a:endParaRPr>
                    </a:p>
                  </a:txBody>
                  <a:tcPr marL="68580" marR="68580" marT="9525" marB="0" anchor="ctr"/>
                </a:tc>
                <a:tc gridSpan="6">
                  <a:txBody>
                    <a:bodyPr/>
                    <a:lstStyle/>
                    <a:p>
                      <a:r>
                        <a:rPr lang="en-IN" sz="1600" b="1" kern="1200" dirty="0" smtClean="0">
                          <a:solidFill>
                            <a:schemeClr val="tx1"/>
                          </a:solidFill>
                          <a:latin typeface="Times New Roman" pitchFamily="18" charset="0"/>
                          <a:ea typeface="+mn-ea"/>
                          <a:cs typeface="Times New Roman" pitchFamily="18" charset="0"/>
                        </a:rPr>
                        <a:t>T O</a:t>
                      </a:r>
                      <a:r>
                        <a:rPr lang="en-IN" sz="1600" b="1" kern="1200" baseline="-25000" dirty="0" smtClean="0">
                          <a:solidFill>
                            <a:schemeClr val="tx1"/>
                          </a:solidFill>
                          <a:latin typeface="Times New Roman" pitchFamily="18" charset="0"/>
                          <a:ea typeface="+mn-ea"/>
                          <a:cs typeface="Times New Roman" pitchFamily="18" charset="0"/>
                        </a:rPr>
                        <a:t>1-</a:t>
                      </a:r>
                      <a:r>
                        <a:rPr lang="en-IN" sz="1600" b="1" kern="1200" dirty="0" smtClean="0">
                          <a:solidFill>
                            <a:schemeClr val="tx1"/>
                          </a:solidFill>
                          <a:latin typeface="Times New Roman" pitchFamily="18" charset="0"/>
                          <a:ea typeface="+mn-ea"/>
                          <a:cs typeface="Times New Roman" pitchFamily="18" charset="0"/>
                        </a:rPr>
                        <a:t> </a:t>
                      </a:r>
                      <a:r>
                        <a:rPr lang="en-US" sz="1600" b="1" kern="1200" dirty="0" smtClean="0">
                          <a:solidFill>
                            <a:schemeClr val="tx1"/>
                          </a:solidFill>
                          <a:latin typeface="Times New Roman" pitchFamily="18" charset="0"/>
                          <a:ea typeface="+mn-ea"/>
                          <a:cs typeface="Times New Roman" pitchFamily="18" charset="0"/>
                        </a:rPr>
                        <a:t>Actual field capacity: 200-300 kg/h ,No damage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928694">
                <a:tc vMerge="1">
                  <a:txBody>
                    <a:bodyPr/>
                    <a:lstStyle/>
                    <a:p>
                      <a:endParaRPr lang="en-IN"/>
                    </a:p>
                  </a:txBody>
                  <a:tcPr/>
                </a:tc>
                <a:tc gridSpan="6">
                  <a:txBody>
                    <a:bodyPr/>
                    <a:lstStyle/>
                    <a:p>
                      <a:r>
                        <a:rPr lang="en-IN" sz="1600" b="1" kern="1200" dirty="0" smtClean="0">
                          <a:solidFill>
                            <a:schemeClr val="tx1"/>
                          </a:solidFill>
                          <a:latin typeface="Times New Roman" pitchFamily="18" charset="0"/>
                          <a:ea typeface="+mn-ea"/>
                          <a:cs typeface="Times New Roman" pitchFamily="18" charset="0"/>
                        </a:rPr>
                        <a:t>T O </a:t>
                      </a:r>
                      <a:r>
                        <a:rPr lang="en-IN" sz="1600" b="1" kern="1200" baseline="-25000" dirty="0" smtClean="0">
                          <a:solidFill>
                            <a:schemeClr val="tx1"/>
                          </a:solidFill>
                          <a:latin typeface="Times New Roman" pitchFamily="18" charset="0"/>
                          <a:ea typeface="+mn-ea"/>
                          <a:cs typeface="Times New Roman" pitchFamily="18" charset="0"/>
                        </a:rPr>
                        <a:t>2-</a:t>
                      </a:r>
                      <a:r>
                        <a:rPr lang="en-IN" sz="1600" b="1" kern="1200" dirty="0" smtClean="0">
                          <a:solidFill>
                            <a:schemeClr val="tx1"/>
                          </a:solidFill>
                          <a:latin typeface="Times New Roman" pitchFamily="18" charset="0"/>
                          <a:ea typeface="+mn-ea"/>
                          <a:cs typeface="Times New Roman" pitchFamily="18" charset="0"/>
                        </a:rPr>
                        <a:t> </a:t>
                      </a:r>
                      <a:r>
                        <a:rPr lang="en-US" sz="1600" b="1" kern="1200" dirty="0" smtClean="0">
                          <a:solidFill>
                            <a:schemeClr val="tx1"/>
                          </a:solidFill>
                          <a:latin typeface="Times New Roman" pitchFamily="18" charset="0"/>
                          <a:ea typeface="+mn-ea"/>
                          <a:cs typeface="Times New Roman" pitchFamily="18" charset="0"/>
                        </a:rPr>
                        <a:t>Tractor operated Groundnut Thresher for different groundnut varieties-Threshing of groundnut pods can be done in the field itself without transporting to the threshing yard</a:t>
                      </a:r>
                      <a:endParaRPr lang="en-IN" sz="1600" b="1" kern="1200" dirty="0" smtClean="0">
                        <a:solidFill>
                          <a:schemeClr val="tx1"/>
                        </a:solidFill>
                        <a:latin typeface="Times New Roman" pitchFamily="18" charset="0"/>
                        <a:ea typeface="+mn-ea"/>
                        <a:cs typeface="Times New Roman" pitchFamily="18" charset="0"/>
                      </a:endParaRPr>
                    </a:p>
                    <a:p>
                      <a:r>
                        <a:rPr lang="en-US" sz="1600" b="1" kern="1200" dirty="0" smtClean="0">
                          <a:solidFill>
                            <a:schemeClr val="tx1"/>
                          </a:solidFill>
                          <a:latin typeface="Times New Roman" pitchFamily="18" charset="0"/>
                          <a:ea typeface="+mn-ea"/>
                          <a:cs typeface="Times New Roman" pitchFamily="18" charset="0"/>
                        </a:rPr>
                        <a:t>   Capacity: 500-550 kg/</a:t>
                      </a:r>
                      <a:r>
                        <a:rPr lang="en-US" sz="1600" b="1" kern="1200" dirty="0" err="1" smtClean="0">
                          <a:solidFill>
                            <a:schemeClr val="tx1"/>
                          </a:solidFill>
                          <a:latin typeface="Times New Roman" pitchFamily="18" charset="0"/>
                          <a:ea typeface="+mn-ea"/>
                          <a:cs typeface="Times New Roman" pitchFamily="18" charset="0"/>
                        </a:rPr>
                        <a:t>h,Threshing</a:t>
                      </a:r>
                      <a:r>
                        <a:rPr lang="en-US" sz="1600" b="1" kern="1200" dirty="0" smtClean="0">
                          <a:solidFill>
                            <a:schemeClr val="tx1"/>
                          </a:solidFill>
                          <a:latin typeface="Times New Roman" pitchFamily="18" charset="0"/>
                          <a:ea typeface="+mn-ea"/>
                          <a:cs typeface="Times New Roman" pitchFamily="18" charset="0"/>
                        </a:rPr>
                        <a:t> efficiency – 85-90%</a:t>
                      </a:r>
                      <a:endParaRPr lang="en-IN" sz="1600" b="1" kern="1200" dirty="0" smtClean="0">
                        <a:solidFill>
                          <a:schemeClr val="tx1"/>
                        </a:solidFill>
                        <a:latin typeface="Times New Roman" pitchFamily="18" charset="0"/>
                        <a:ea typeface="+mn-ea"/>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89118">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Stripping capacity </a:t>
                      </a:r>
                      <a:r>
                        <a:rPr lang="en-US" sz="1600" b="1" dirty="0" smtClean="0">
                          <a:latin typeface="Times New Roman" pitchFamily="18" charset="0"/>
                          <a:ea typeface="Times New Roman"/>
                          <a:cs typeface="Times New Roman" pitchFamily="18" charset="0"/>
                        </a:rPr>
                        <a:t>(kg/h</a:t>
                      </a:r>
                      <a:r>
                        <a:rPr lang="en-US" sz="1600" b="1" dirty="0">
                          <a:latin typeface="Times New Roman" pitchFamily="18" charset="0"/>
                          <a:ea typeface="Times New Roman"/>
                          <a:cs typeface="Times New Roman" pitchFamily="18" charset="0"/>
                        </a:rPr>
                        <a:t>), </a:t>
                      </a:r>
                      <a:r>
                        <a:rPr lang="en-US" sz="1600" b="1" dirty="0" err="1">
                          <a:latin typeface="Times New Roman" pitchFamily="18" charset="0"/>
                          <a:ea typeface="Times New Roman"/>
                          <a:cs typeface="Times New Roman" pitchFamily="18" charset="0"/>
                        </a:rPr>
                        <a:t>labour</a:t>
                      </a:r>
                      <a:r>
                        <a:rPr lang="en-US" sz="1600" b="1" dirty="0">
                          <a:latin typeface="Times New Roman" pitchFamily="18" charset="0"/>
                          <a:ea typeface="Times New Roman"/>
                          <a:cs typeface="Times New Roman" pitchFamily="18" charset="0"/>
                        </a:rPr>
                        <a:t> required for stripping  (man days/ha), stripping efficiency </a:t>
                      </a:r>
                      <a:r>
                        <a:rPr lang="en-US" sz="1600" b="1" dirty="0" smtClean="0">
                          <a:latin typeface="Times New Roman" pitchFamily="18" charset="0"/>
                          <a:ea typeface="Times New Roman"/>
                          <a:cs typeface="Times New Roman" pitchFamily="18" charset="0"/>
                        </a:rPr>
                        <a:t>, % </a:t>
                      </a:r>
                      <a:r>
                        <a:rPr lang="en-US" sz="1600" b="1" dirty="0">
                          <a:latin typeface="Times New Roman" pitchFamily="18" charset="0"/>
                          <a:ea typeface="Times New Roman"/>
                          <a:cs typeface="Times New Roman" pitchFamily="18" charset="0"/>
                        </a:rPr>
                        <a:t>of damaged pods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IN" sz="1600" b="1" kern="1200" dirty="0" smtClean="0">
                          <a:solidFill>
                            <a:schemeClr val="tx1"/>
                          </a:solidFill>
                          <a:latin typeface="Times New Roman" pitchFamily="18" charset="0"/>
                          <a:ea typeface="+mn-ea"/>
                          <a:cs typeface="Times New Roman" pitchFamily="18" charset="0"/>
                        </a:rPr>
                        <a:t>Performance Indicator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a:txBody>
                    <a:bodyPr/>
                    <a:lstStyle/>
                    <a:p>
                      <a:r>
                        <a:rPr lang="en-US" sz="1600" b="1" kern="1200" dirty="0" smtClean="0">
                          <a:solidFill>
                            <a:schemeClr val="tx1"/>
                          </a:solidFill>
                          <a:latin typeface="Times New Roman" pitchFamily="18" charset="0"/>
                          <a:ea typeface="+mn-ea"/>
                          <a:cs typeface="Times New Roman" pitchFamily="18" charset="0"/>
                        </a:rPr>
                        <a:t>cost of operation (Rs/ha), B:C </a:t>
                      </a:r>
                      <a:endParaRPr lang="en-IN" sz="1600" b="1" dirty="0">
                        <a:latin typeface="Times New Roman" pitchFamily="18" charset="0"/>
                        <a:cs typeface="Times New Roman" pitchFamily="18" charset="0"/>
                      </a:endParaRPr>
                    </a:p>
                  </a:txBody>
                  <a:tcPr marL="68580" marR="68580" marT="9525" marB="0" anchor="ctr"/>
                </a:tc>
              </a:tr>
              <a:tr h="299769">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farmers feedback </a:t>
                      </a:r>
                      <a:endParaRPr lang="en-IN" sz="1600" b="1" dirty="0" smtClean="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endParaRPr lang="en-IN" sz="1600" b="1" dirty="0">
                        <a:latin typeface="Times New Roman" pitchFamily="18" charset="0"/>
                        <a:cs typeface="Times New Roman" pitchFamily="18" charset="0"/>
                      </a:endParaRPr>
                    </a:p>
                  </a:txBody>
                  <a:tcPr marL="68580" marR="68580" marT="9525" marB="0" anchor="ctr"/>
                </a:tc>
              </a:tr>
              <a:tr h="462347">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p>
                  </a:txBody>
                  <a:tcPr marL="68580" marR="68580" marT="9525" marB="0" anchor="ctr"/>
                </a:tc>
                <a:tc gridSpan="6">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Mohanta</a:t>
                      </a:r>
                      <a:r>
                        <a:rPr lang="en-US" sz="1600" b="1" dirty="0">
                          <a:latin typeface="Times New Roman" pitchFamily="18" charset="0"/>
                          <a:ea typeface="Times New Roman"/>
                          <a:cs typeface="Times New Roman" pitchFamily="18" charset="0"/>
                        </a:rPr>
                        <a:t>, Scientist (</a:t>
                      </a:r>
                      <a:r>
                        <a:rPr lang="en-US" sz="1600" b="1" dirty="0" err="1">
                          <a:latin typeface="Times New Roman" pitchFamily="18" charset="0"/>
                          <a:ea typeface="Times New Roman"/>
                          <a:cs typeface="Times New Roman" pitchFamily="18" charset="0"/>
                        </a:rPr>
                        <a:t>Agril.Engg</a:t>
                      </a:r>
                      <a:r>
                        <a:rPr lang="en-US" sz="1600" b="1" dirty="0">
                          <a:latin typeface="Times New Roman" pitchFamily="18" charset="0"/>
                          <a:ea typeface="Times New Roman"/>
                          <a:cs typeface="Times New Roman" pitchFamily="18" charset="0"/>
                        </a:rPr>
                        <a: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4128126173"/>
              </p:ext>
            </p:extLst>
          </p:nvPr>
        </p:nvGraphicFramePr>
        <p:xfrm>
          <a:off x="0" y="76200"/>
          <a:ext cx="9144000" cy="6621046"/>
        </p:xfrm>
        <a:graphic>
          <a:graphicData uri="http://schemas.openxmlformats.org/drawingml/2006/table">
            <a:tbl>
              <a:tblPr firstRow="1" bandRow="1">
                <a:tableStyleId>{5940675A-B579-460E-94D1-54222C63F5DA}</a:tableStyleId>
              </a:tblPr>
              <a:tblGrid>
                <a:gridCol w="2362200"/>
                <a:gridCol w="3062207"/>
                <a:gridCol w="1281193"/>
                <a:gridCol w="501112"/>
                <a:gridCol w="1937288"/>
              </a:tblGrid>
              <a:tr h="381000">
                <a:tc>
                  <a:txBody>
                    <a:bodyPr/>
                    <a:lstStyle/>
                    <a:p>
                      <a:pPr>
                        <a:lnSpc>
                          <a:spcPct val="115000"/>
                        </a:lnSpc>
                        <a:spcAft>
                          <a:spcPts val="0"/>
                        </a:spcAft>
                      </a:pPr>
                      <a:r>
                        <a:rPr lang="en-IN" sz="1600" b="1" kern="1200" dirty="0" smtClean="0">
                          <a:solidFill>
                            <a:schemeClr val="tx1"/>
                          </a:solidFill>
                          <a:latin typeface="+mn-lt"/>
                          <a:ea typeface="+mn-ea"/>
                          <a:cs typeface="Times New Roman" pitchFamily="18" charset="0"/>
                        </a:rPr>
                        <a:t>OFT No. 9</a:t>
                      </a:r>
                      <a:endParaRPr lang="en-IN" sz="1600" b="1" dirty="0">
                        <a:latin typeface="+mn-lt"/>
                        <a:ea typeface="Times New Roman"/>
                        <a:cs typeface="Times New Roman" pitchFamily="18" charset="0"/>
                      </a:endParaRPr>
                    </a:p>
                  </a:txBody>
                  <a:tcPr marL="68580" marR="68580" marT="9525" marB="0" anchor="ctr">
                    <a:solidFill>
                      <a:srgbClr val="FFCC99"/>
                    </a:solidFill>
                  </a:tcPr>
                </a:tc>
                <a:tc gridSpan="4">
                  <a:txBody>
                    <a:bodyPr/>
                    <a:lstStyle/>
                    <a:p>
                      <a:pPr>
                        <a:lnSpc>
                          <a:spcPct val="115000"/>
                        </a:lnSpc>
                        <a:spcAft>
                          <a:spcPts val="0"/>
                        </a:spcAft>
                      </a:pPr>
                      <a:r>
                        <a:rPr lang="en-US" sz="1600" b="1" kern="1200" dirty="0" smtClean="0">
                          <a:solidFill>
                            <a:schemeClr val="tx1"/>
                          </a:solidFill>
                          <a:latin typeface="+mn-lt"/>
                          <a:ea typeface="+mn-ea"/>
                          <a:cs typeface="Times New Roman" pitchFamily="18" charset="0"/>
                        </a:rPr>
                        <a:t>Assessment of different planting time for better market price of Cauliflower</a:t>
                      </a:r>
                      <a:endParaRPr lang="en-IN" sz="1600" b="1" dirty="0">
                        <a:latin typeface="+mn-lt"/>
                        <a:ea typeface="Times New Roman"/>
                        <a:cs typeface="Times New Roman" pitchFamily="18" charset="0"/>
                      </a:endParaRPr>
                    </a:p>
                  </a:txBody>
                  <a:tcPr marL="68580" marR="68580" marT="9525" marB="0" anchor="ctr">
                    <a:solidFill>
                      <a:srgbClr val="FFFF00"/>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321818">
                <a:tc>
                  <a:txBody>
                    <a:bodyPr/>
                    <a:lstStyle/>
                    <a:p>
                      <a:pPr>
                        <a:lnSpc>
                          <a:spcPct val="115000"/>
                        </a:lnSpc>
                        <a:spcAft>
                          <a:spcPts val="0"/>
                        </a:spcAft>
                      </a:pPr>
                      <a:r>
                        <a:rPr lang="en-IN" sz="1600" b="1" dirty="0">
                          <a:latin typeface="+mn-lt"/>
                          <a:ea typeface="Times New Roman"/>
                          <a:cs typeface="Times New Roman" pitchFamily="18" charset="0"/>
                        </a:rPr>
                        <a:t>Season &amp; Year </a:t>
                      </a:r>
                    </a:p>
                  </a:txBody>
                  <a:tcPr marL="68580" marR="68580" marT="9525" marB="0" anchor="ctr"/>
                </a:tc>
                <a:tc>
                  <a:txBody>
                    <a:bodyPr/>
                    <a:lstStyle/>
                    <a:p>
                      <a:pPr>
                        <a:lnSpc>
                          <a:spcPct val="115000"/>
                        </a:lnSpc>
                        <a:spcAft>
                          <a:spcPts val="0"/>
                        </a:spcAft>
                      </a:pPr>
                      <a:r>
                        <a:rPr lang="en-US" sz="1600" b="1" dirty="0">
                          <a:latin typeface="+mn-lt"/>
                          <a:ea typeface="Times New Roman"/>
                          <a:cs typeface="Times New Roman" pitchFamily="18" charset="0"/>
                        </a:rPr>
                        <a:t>Rabi, </a:t>
                      </a:r>
                      <a:r>
                        <a:rPr lang="en-US" sz="1600" b="1" dirty="0" smtClean="0">
                          <a:latin typeface="+mn-lt"/>
                          <a:ea typeface="Times New Roman"/>
                          <a:cs typeface="Times New Roman" pitchFamily="18" charset="0"/>
                        </a:rPr>
                        <a:t>2020-21 </a:t>
                      </a:r>
                      <a:r>
                        <a:rPr lang="en-US" sz="1600" b="1" dirty="0">
                          <a:latin typeface="+mn-lt"/>
                          <a:ea typeface="Times New Roman"/>
                          <a:cs typeface="Times New Roman" pitchFamily="18" charset="0"/>
                        </a:rPr>
                        <a:t>(Year-I) </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mn-lt"/>
                          <a:ea typeface="Times New Roman"/>
                          <a:cs typeface="Times New Roman" pitchFamily="18" charset="0"/>
                        </a:rPr>
                        <a:t>No. of Trials &amp; villages </a:t>
                      </a: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07 (</a:t>
                      </a:r>
                      <a:r>
                        <a:rPr lang="en-IN" sz="1600" b="1" dirty="0" err="1">
                          <a:latin typeface="+mn-lt"/>
                          <a:ea typeface="Times New Roman"/>
                          <a:cs typeface="Times New Roman" pitchFamily="18" charset="0"/>
                        </a:rPr>
                        <a:t>dihakuransa,Dharmasala</a:t>
                      </a:r>
                      <a:r>
                        <a:rPr lang="en-IN" sz="1600" b="1" dirty="0">
                          <a:latin typeface="+mn-lt"/>
                          <a:ea typeface="Times New Roman"/>
                          <a:cs typeface="Times New Roman" pitchFamily="18" charset="0"/>
                        </a:rPr>
                        <a:t>) </a:t>
                      </a:r>
                    </a:p>
                  </a:txBody>
                  <a:tcPr marL="68580" marR="68580" marT="9525" marB="0" anchor="ctr"/>
                </a:tc>
                <a:tc hMerge="1">
                  <a:txBody>
                    <a:bodyPr/>
                    <a:lstStyle/>
                    <a:p>
                      <a:pPr>
                        <a:lnSpc>
                          <a:spcPct val="115000"/>
                        </a:lnSpc>
                        <a:spcAft>
                          <a:spcPts val="0"/>
                        </a:spcAft>
                      </a:pPr>
                      <a:endParaRPr lang="en-IN" sz="1400" b="1" dirty="0">
                        <a:latin typeface="+mn-lt"/>
                        <a:ea typeface="Times New Roman"/>
                        <a:cs typeface="Times New Roman" pitchFamily="18" charset="0"/>
                      </a:endParaRPr>
                    </a:p>
                  </a:txBody>
                  <a:tcPr marL="68580" marR="68580" marT="9525" marB="0" anchor="ctr"/>
                </a:tc>
              </a:tr>
              <a:tr h="645126">
                <a:tc>
                  <a:txBody>
                    <a:bodyPr/>
                    <a:lstStyle/>
                    <a:p>
                      <a:pPr>
                        <a:lnSpc>
                          <a:spcPct val="115000"/>
                        </a:lnSpc>
                        <a:spcAft>
                          <a:spcPts val="0"/>
                        </a:spcAft>
                      </a:pPr>
                      <a:r>
                        <a:rPr lang="en-IN" sz="1600" b="1" dirty="0">
                          <a:latin typeface="+mn-lt"/>
                          <a:ea typeface="Times New Roman"/>
                          <a:cs typeface="Times New Roman" pitchFamily="18" charset="0"/>
                        </a:rPr>
                        <a:t>Crop / commodity</a:t>
                      </a:r>
                    </a:p>
                  </a:txBody>
                  <a:tcPr marL="68580" marR="68580" marT="9525" marB="0" anchor="ctr"/>
                </a:tc>
                <a:tc>
                  <a:txBody>
                    <a:bodyPr/>
                    <a:lstStyle/>
                    <a:p>
                      <a:pPr>
                        <a:lnSpc>
                          <a:spcPct val="115000"/>
                        </a:lnSpc>
                        <a:spcAft>
                          <a:spcPts val="0"/>
                        </a:spcAft>
                      </a:pPr>
                      <a:r>
                        <a:rPr lang="en-US" sz="1600" b="1" dirty="0">
                          <a:latin typeface="+mn-lt"/>
                          <a:ea typeface="Times New Roman"/>
                          <a:cs typeface="Times New Roman" pitchFamily="18" charset="0"/>
                        </a:rPr>
                        <a:t>Cauliflower</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Farming Situation</a:t>
                      </a:r>
                    </a:p>
                  </a:txBody>
                  <a:tcPr marL="68580" marR="68580" marT="9525" marB="0" anchor="ctr"/>
                </a:tc>
                <a:tc gridSpan="2">
                  <a:txBody>
                    <a:bodyPr/>
                    <a:lstStyle/>
                    <a:p>
                      <a:pPr>
                        <a:lnSpc>
                          <a:spcPct val="100000"/>
                        </a:lnSpc>
                        <a:spcAft>
                          <a:spcPts val="0"/>
                        </a:spcAft>
                      </a:pPr>
                      <a:r>
                        <a:rPr lang="en-IN" sz="1600" b="1" dirty="0" smtClean="0">
                          <a:latin typeface="+mn-lt"/>
                          <a:ea typeface="Times New Roman"/>
                          <a:cs typeface="Times New Roman" pitchFamily="18" charset="0"/>
                        </a:rPr>
                        <a:t>Season-</a:t>
                      </a:r>
                      <a:r>
                        <a:rPr lang="en-IN" sz="1600" b="1" dirty="0" err="1" smtClean="0">
                          <a:latin typeface="+mn-lt"/>
                          <a:ea typeface="Times New Roman"/>
                          <a:cs typeface="Times New Roman" pitchFamily="18" charset="0"/>
                        </a:rPr>
                        <a:t>rabi</a:t>
                      </a:r>
                      <a:endParaRPr lang="en-IN" sz="1600" b="1" dirty="0">
                        <a:latin typeface="+mn-lt"/>
                        <a:ea typeface="Times New Roman"/>
                        <a:cs typeface="Times New Roman" pitchFamily="18" charset="0"/>
                      </a:endParaRPr>
                    </a:p>
                    <a:p>
                      <a:pPr>
                        <a:lnSpc>
                          <a:spcPct val="100000"/>
                        </a:lnSpc>
                        <a:spcAft>
                          <a:spcPts val="0"/>
                        </a:spcAft>
                      </a:pPr>
                      <a:r>
                        <a:rPr lang="en-IN" sz="1600" b="1" dirty="0">
                          <a:latin typeface="+mn-lt"/>
                          <a:ea typeface="Times New Roman"/>
                          <a:cs typeface="Times New Roman" pitchFamily="18" charset="0"/>
                        </a:rPr>
                        <a:t>medium land, Irrigated, </a:t>
                      </a:r>
                    </a:p>
                    <a:p>
                      <a:pPr>
                        <a:lnSpc>
                          <a:spcPct val="100000"/>
                        </a:lnSpc>
                        <a:spcAft>
                          <a:spcPts val="0"/>
                        </a:spcAft>
                      </a:pPr>
                      <a:r>
                        <a:rPr lang="en-IN" sz="1600" b="1" dirty="0">
                          <a:latin typeface="+mn-lt"/>
                          <a:ea typeface="Times New Roman"/>
                          <a:cs typeface="Times New Roman" pitchFamily="18" charset="0"/>
                        </a:rPr>
                        <a:t> Cropping system –Rice-vegetable</a:t>
                      </a:r>
                    </a:p>
                  </a:txBody>
                  <a:tcPr marL="68580" marR="68580" marT="9525" marB="0" anchor="ctr"/>
                </a:tc>
                <a:tc hMerge="1">
                  <a:txBody>
                    <a:bodyPr/>
                    <a:lstStyle/>
                    <a:p>
                      <a:pPr>
                        <a:lnSpc>
                          <a:spcPct val="115000"/>
                        </a:lnSpc>
                        <a:spcAft>
                          <a:spcPts val="0"/>
                        </a:spcAft>
                      </a:pPr>
                      <a:endParaRPr lang="en-IN" sz="1400" b="1" dirty="0">
                        <a:latin typeface="+mn-lt"/>
                        <a:ea typeface="Times New Roman"/>
                        <a:cs typeface="Times New Roman" pitchFamily="18" charset="0"/>
                      </a:endParaRPr>
                    </a:p>
                  </a:txBody>
                  <a:tcPr marL="68580" marR="68580" marT="9525" marB="0" anchor="ctr"/>
                </a:tc>
              </a:tr>
              <a:tr h="730758">
                <a:tc>
                  <a:txBody>
                    <a:bodyPr/>
                    <a:lstStyle/>
                    <a:p>
                      <a:pPr>
                        <a:lnSpc>
                          <a:spcPct val="115000"/>
                        </a:lnSpc>
                        <a:spcAft>
                          <a:spcPts val="0"/>
                        </a:spcAft>
                      </a:pPr>
                      <a:r>
                        <a:rPr lang="en-IN" sz="1600" b="1" dirty="0">
                          <a:latin typeface="+mn-lt"/>
                          <a:ea typeface="Times New Roman"/>
                          <a:cs typeface="Times New Roman" pitchFamily="18" charset="0"/>
                        </a:rPr>
                        <a:t>Problem  diagnosed (one or many)</a:t>
                      </a:r>
                    </a:p>
                  </a:txBody>
                  <a:tcPr marL="68580" marR="68580" marT="9525" marB="0" anchor="ctr"/>
                </a:tc>
                <a:tc>
                  <a:txBody>
                    <a:bodyPr/>
                    <a:lstStyle/>
                    <a:p>
                      <a:pPr>
                        <a:lnSpc>
                          <a:spcPct val="115000"/>
                        </a:lnSpc>
                        <a:spcAft>
                          <a:spcPts val="0"/>
                        </a:spcAft>
                      </a:pPr>
                      <a:r>
                        <a:rPr lang="en-US" sz="1600" b="1" dirty="0">
                          <a:latin typeface="+mn-lt"/>
                          <a:ea typeface="Times New Roman"/>
                          <a:cs typeface="Times New Roman" pitchFamily="18" charset="0"/>
                        </a:rPr>
                        <a:t>Distress sale of Cauliflower in </a:t>
                      </a:r>
                      <a:r>
                        <a:rPr lang="en-US" sz="1600" b="1" dirty="0" err="1">
                          <a:latin typeface="+mn-lt"/>
                          <a:ea typeface="Times New Roman"/>
                          <a:cs typeface="Times New Roman" pitchFamily="18" charset="0"/>
                        </a:rPr>
                        <a:t>rabi</a:t>
                      </a:r>
                      <a:r>
                        <a:rPr lang="en-US" sz="1600" b="1" dirty="0">
                          <a:latin typeface="+mn-lt"/>
                          <a:ea typeface="Times New Roman"/>
                          <a:cs typeface="Times New Roman" pitchFamily="18" charset="0"/>
                        </a:rPr>
                        <a:t> season</a:t>
                      </a:r>
                      <a:endParaRPr lang="en-IN" sz="1600" b="1" dirty="0">
                        <a:latin typeface="+mn-lt"/>
                        <a:ea typeface="Times New Roman"/>
                        <a:cs typeface="Times New Roman" pitchFamily="18" charset="0"/>
                      </a:endParaRPr>
                    </a:p>
                  </a:txBody>
                  <a:tcPr marL="68580" marR="68580" marT="9525" marB="0" anchor="ctr"/>
                </a:tc>
                <a:tc>
                  <a:txBody>
                    <a:bodyPr/>
                    <a:lstStyle/>
                    <a:p>
                      <a:pPr>
                        <a:lnSpc>
                          <a:spcPct val="100000"/>
                        </a:lnSpc>
                        <a:spcAft>
                          <a:spcPts val="0"/>
                        </a:spcAft>
                      </a:pPr>
                      <a:r>
                        <a:rPr lang="en-IN" sz="1600" b="1" dirty="0">
                          <a:latin typeface="+mn-lt"/>
                          <a:ea typeface="Times New Roman"/>
                          <a:cs typeface="Times New Roman" pitchFamily="18" charset="0"/>
                        </a:rPr>
                        <a:t>Spread and intensity of problem</a:t>
                      </a: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Problem coverage-800ha</a:t>
                      </a:r>
                    </a:p>
                    <a:p>
                      <a:pPr>
                        <a:lnSpc>
                          <a:spcPct val="115000"/>
                        </a:lnSpc>
                        <a:spcAft>
                          <a:spcPts val="0"/>
                        </a:spcAft>
                      </a:pPr>
                      <a:r>
                        <a:rPr lang="en-IN" sz="1600" b="1" dirty="0">
                          <a:latin typeface="+mn-lt"/>
                          <a:ea typeface="Times New Roman"/>
                          <a:cs typeface="Times New Roman" pitchFamily="18" charset="0"/>
                        </a:rPr>
                        <a:t> </a:t>
                      </a:r>
                    </a:p>
                  </a:txBody>
                  <a:tcPr marL="68580" marR="68580" marT="9525" marB="0" anchor="ctr"/>
                </a:tc>
                <a:tc hMerge="1">
                  <a:txBody>
                    <a:bodyPr/>
                    <a:lstStyle/>
                    <a:p>
                      <a:pPr>
                        <a:lnSpc>
                          <a:spcPct val="115000"/>
                        </a:lnSpc>
                        <a:spcAft>
                          <a:spcPts val="0"/>
                        </a:spcAft>
                      </a:pPr>
                      <a:endParaRPr lang="en-IN" sz="1400" b="1" dirty="0">
                        <a:latin typeface="+mn-lt"/>
                        <a:ea typeface="Times New Roman"/>
                        <a:cs typeface="Times New Roman" pitchFamily="18" charset="0"/>
                      </a:endParaRPr>
                    </a:p>
                  </a:txBody>
                  <a:tcPr marL="68580" marR="68580" marT="9525" marB="0" anchor="ctr"/>
                </a:tc>
              </a:tr>
              <a:tr h="321119">
                <a:tc>
                  <a:txBody>
                    <a:bodyPr/>
                    <a:lstStyle/>
                    <a:p>
                      <a:pPr>
                        <a:lnSpc>
                          <a:spcPct val="115000"/>
                        </a:lnSpc>
                        <a:spcAft>
                          <a:spcPts val="0"/>
                        </a:spcAft>
                      </a:pPr>
                      <a:r>
                        <a:rPr lang="en-IN" sz="1600" b="1" dirty="0">
                          <a:latin typeface="+mn-lt"/>
                          <a:ea typeface="Times New Roman"/>
                          <a:cs typeface="Times New Roman" pitchFamily="18" charset="0"/>
                        </a:rPr>
                        <a:t>FP </a:t>
                      </a:r>
                    </a:p>
                  </a:txBody>
                  <a:tcPr marL="68580" marR="68580" marT="9525" marB="0" anchor="ctr"/>
                </a:tc>
                <a:tc gridSpan="4">
                  <a:txBody>
                    <a:bodyPr/>
                    <a:lstStyle/>
                    <a:p>
                      <a:pPr>
                        <a:lnSpc>
                          <a:spcPct val="115000"/>
                        </a:lnSpc>
                        <a:spcAft>
                          <a:spcPts val="0"/>
                        </a:spcAft>
                      </a:pPr>
                      <a:r>
                        <a:rPr lang="en-US" sz="1600" b="1" dirty="0">
                          <a:latin typeface="+mn-lt"/>
                          <a:ea typeface="Times New Roman"/>
                          <a:cs typeface="Times New Roman" pitchFamily="18" charset="0"/>
                        </a:rPr>
                        <a:t>Farmers generally plant the seedling in the month of October</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r>
              <a:tr h="369125">
                <a:tc>
                  <a:txBody>
                    <a:bodyPr/>
                    <a:lstStyle/>
                    <a:p>
                      <a:pPr>
                        <a:lnSpc>
                          <a:spcPct val="115000"/>
                        </a:lnSpc>
                        <a:spcAft>
                          <a:spcPts val="0"/>
                        </a:spcAft>
                      </a:pPr>
                      <a:r>
                        <a:rPr lang="en-IN" sz="1600" b="1" dirty="0">
                          <a:latin typeface="+mn-lt"/>
                          <a:ea typeface="Times New Roman"/>
                          <a:cs typeface="Times New Roman" pitchFamily="18" charset="0"/>
                        </a:rPr>
                        <a:t>T O</a:t>
                      </a:r>
                      <a:r>
                        <a:rPr lang="en-IN" sz="1600" b="1" baseline="-25000" dirty="0">
                          <a:latin typeface="+mn-lt"/>
                          <a:ea typeface="Times New Roman"/>
                          <a:cs typeface="Times New Roman" pitchFamily="18" charset="0"/>
                        </a:rPr>
                        <a:t>1</a:t>
                      </a:r>
                      <a:endParaRPr lang="en-IN" sz="1600" b="1" dirty="0">
                        <a:latin typeface="+mn-lt"/>
                        <a:ea typeface="Times New Roman"/>
                        <a:cs typeface="Times New Roman" pitchFamily="18" charset="0"/>
                      </a:endParaRPr>
                    </a:p>
                  </a:txBody>
                  <a:tcPr marL="68580" marR="68580" marT="9525" marB="0" anchor="ctr"/>
                </a:tc>
                <a:tc gridSpan="3">
                  <a:txBody>
                    <a:bodyPr/>
                    <a:lstStyle/>
                    <a:p>
                      <a:pPr>
                        <a:lnSpc>
                          <a:spcPct val="100000"/>
                        </a:lnSpc>
                        <a:spcAft>
                          <a:spcPts val="0"/>
                        </a:spcAft>
                      </a:pPr>
                      <a:r>
                        <a:rPr lang="en-US" sz="1600" b="1" dirty="0">
                          <a:latin typeface="+mn-lt"/>
                          <a:ea typeface="Times New Roman"/>
                          <a:cs typeface="Times New Roman" pitchFamily="18" charset="0"/>
                        </a:rPr>
                        <a:t>Planting of seedling </a:t>
                      </a:r>
                      <a:r>
                        <a:rPr lang="en-US" sz="1600" b="1" dirty="0" smtClean="0">
                          <a:latin typeface="+mn-lt"/>
                          <a:ea typeface="Times New Roman"/>
                          <a:cs typeface="Times New Roman" pitchFamily="18" charset="0"/>
                        </a:rPr>
                        <a:t>1</a:t>
                      </a:r>
                      <a:r>
                        <a:rPr lang="en-US" sz="1600" b="1" baseline="0" dirty="0" smtClean="0">
                          <a:latin typeface="+mn-lt"/>
                          <a:ea typeface="Times New Roman"/>
                          <a:cs typeface="Times New Roman" pitchFamily="18" charset="0"/>
                        </a:rPr>
                        <a:t> month</a:t>
                      </a:r>
                      <a:r>
                        <a:rPr lang="en-US" sz="1600" b="1" dirty="0" smtClean="0">
                          <a:latin typeface="+mn-lt"/>
                          <a:ea typeface="Times New Roman"/>
                          <a:cs typeface="Times New Roman" pitchFamily="18" charset="0"/>
                        </a:rPr>
                        <a:t> </a:t>
                      </a:r>
                      <a:r>
                        <a:rPr lang="en-US" sz="1600" b="1" dirty="0">
                          <a:latin typeface="+mn-lt"/>
                          <a:ea typeface="Times New Roman"/>
                          <a:cs typeface="Times New Roman" pitchFamily="18" charset="0"/>
                        </a:rPr>
                        <a:t>before onset of normal planting period</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a:txBody>
                    <a:bodyPr/>
                    <a:lstStyle/>
                    <a:p>
                      <a:endParaRPr lang="en-IN"/>
                    </a:p>
                  </a:txBody>
                  <a:tcPr/>
                </a:tc>
                <a:tc rowSpan="2">
                  <a:txBody>
                    <a:bodyPr/>
                    <a:lstStyle/>
                    <a:p>
                      <a:pPr>
                        <a:lnSpc>
                          <a:spcPct val="115000"/>
                        </a:lnSpc>
                        <a:spcAft>
                          <a:spcPts val="0"/>
                        </a:spcAft>
                      </a:pPr>
                      <a:endParaRPr lang="en-IN" sz="1600" b="1" dirty="0">
                        <a:latin typeface="+mn-lt"/>
                        <a:ea typeface="Times New Roman"/>
                        <a:cs typeface="Times New Roman" pitchFamily="18" charset="0"/>
                      </a:endParaRPr>
                    </a:p>
                    <a:p>
                      <a:pPr>
                        <a:lnSpc>
                          <a:spcPct val="115000"/>
                        </a:lnSpc>
                        <a:spcAft>
                          <a:spcPts val="0"/>
                        </a:spcAft>
                      </a:pPr>
                      <a:r>
                        <a:rPr lang="en-US" sz="1600" b="1" dirty="0" smtClean="0">
                          <a:latin typeface="+mn-lt"/>
                          <a:ea typeface="Times New Roman"/>
                          <a:cs typeface="Times New Roman" pitchFamily="18" charset="0"/>
                        </a:rPr>
                        <a:t>source</a:t>
                      </a:r>
                      <a:endParaRPr lang="en-IN" sz="1600" b="1" dirty="0">
                        <a:latin typeface="+mn-lt"/>
                        <a:ea typeface="Times New Roman"/>
                        <a:cs typeface="Times New Roman" pitchFamily="18" charset="0"/>
                      </a:endParaRPr>
                    </a:p>
                  </a:txBody>
                  <a:tcPr marL="68580" marR="68580" marT="9525" marB="0" anchor="ctr"/>
                </a:tc>
              </a:tr>
              <a:tr h="645126">
                <a:tc>
                  <a:txBody>
                    <a:bodyPr/>
                    <a:lstStyle/>
                    <a:p>
                      <a:pPr>
                        <a:lnSpc>
                          <a:spcPct val="115000"/>
                        </a:lnSpc>
                        <a:spcAft>
                          <a:spcPts val="0"/>
                        </a:spcAft>
                      </a:pPr>
                      <a:r>
                        <a:rPr lang="en-IN" sz="1600" b="1">
                          <a:latin typeface="+mn-lt"/>
                          <a:ea typeface="Times New Roman"/>
                          <a:cs typeface="Times New Roman" pitchFamily="18" charset="0"/>
                        </a:rPr>
                        <a:t>T O </a:t>
                      </a:r>
                      <a:r>
                        <a:rPr lang="en-IN" sz="1600" b="1" baseline="-25000">
                          <a:latin typeface="+mn-lt"/>
                          <a:ea typeface="Times New Roman"/>
                          <a:cs typeface="Times New Roman" pitchFamily="18" charset="0"/>
                        </a:rPr>
                        <a:t>2</a:t>
                      </a:r>
                      <a:endParaRPr lang="en-IN" sz="1600" b="1">
                        <a:latin typeface="+mn-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a:latin typeface="+mn-lt"/>
                          <a:ea typeface="Times New Roman"/>
                          <a:cs typeface="Times New Roman" pitchFamily="18" charset="0"/>
                        </a:rPr>
                        <a:t>Planting of seedling </a:t>
                      </a:r>
                      <a:r>
                        <a:rPr lang="en-US" sz="1600" b="1" dirty="0" smtClean="0">
                          <a:latin typeface="+mn-lt"/>
                          <a:ea typeface="Times New Roman"/>
                          <a:cs typeface="Times New Roman" pitchFamily="18" charset="0"/>
                        </a:rPr>
                        <a:t>1</a:t>
                      </a:r>
                      <a:r>
                        <a:rPr lang="en-US" sz="1600" b="1" baseline="0" dirty="0" smtClean="0">
                          <a:latin typeface="+mn-lt"/>
                          <a:ea typeface="Times New Roman"/>
                          <a:cs typeface="Times New Roman" pitchFamily="18" charset="0"/>
                        </a:rPr>
                        <a:t> month</a:t>
                      </a:r>
                      <a:r>
                        <a:rPr lang="en-US" sz="1600" b="1" dirty="0" smtClean="0">
                          <a:latin typeface="+mn-lt"/>
                          <a:ea typeface="Times New Roman"/>
                          <a:cs typeface="Times New Roman" pitchFamily="18" charset="0"/>
                        </a:rPr>
                        <a:t> </a:t>
                      </a:r>
                      <a:r>
                        <a:rPr lang="en-US" sz="1600" b="1" dirty="0">
                          <a:latin typeface="+mn-lt"/>
                          <a:ea typeface="Times New Roman"/>
                          <a:cs typeface="Times New Roman" pitchFamily="18" charset="0"/>
                        </a:rPr>
                        <a:t>after completion of  normal planting period</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a:txBody>
                    <a:bodyPr/>
                    <a:lstStyle/>
                    <a:p>
                      <a:endParaRPr lang="en-IN"/>
                    </a:p>
                  </a:txBody>
                  <a:tcPr/>
                </a:tc>
                <a:tc vMerge="1">
                  <a:txBody>
                    <a:bodyPr/>
                    <a:lstStyle/>
                    <a:p>
                      <a:endParaRPr lang="en-IN"/>
                    </a:p>
                  </a:txBody>
                  <a:tcPr/>
                </a:tc>
              </a:tr>
              <a:tr h="403220">
                <a:tc rowSpan="2">
                  <a:txBody>
                    <a:bodyPr/>
                    <a:lstStyle/>
                    <a:p>
                      <a:pPr>
                        <a:lnSpc>
                          <a:spcPct val="115000"/>
                        </a:lnSpc>
                        <a:spcAft>
                          <a:spcPts val="0"/>
                        </a:spcAft>
                      </a:pPr>
                      <a:r>
                        <a:rPr lang="en-IN" sz="1600" b="1" kern="1200" dirty="0" smtClean="0">
                          <a:solidFill>
                            <a:schemeClr val="tx1"/>
                          </a:solidFill>
                          <a:latin typeface="+mn-lt"/>
                          <a:ea typeface="+mn-ea"/>
                          <a:cs typeface="Times New Roman" pitchFamily="18" charset="0"/>
                        </a:rPr>
                        <a:t>Characteristics of technology</a:t>
                      </a:r>
                      <a:endParaRPr lang="en-IN" sz="1600" b="1" dirty="0">
                        <a:latin typeface="+mn-lt"/>
                        <a:ea typeface="Times New Roman"/>
                        <a:cs typeface="Times New Roman" pitchFamily="18" charset="0"/>
                      </a:endParaRPr>
                    </a:p>
                  </a:txBody>
                  <a:tcPr marL="68580" marR="68580" marT="9525" marB="0" anchor="ctr"/>
                </a:tc>
                <a:tc gridSpan="4">
                  <a:txBody>
                    <a:bodyPr/>
                    <a:lstStyle/>
                    <a:p>
                      <a:pPr marL="342900" lvl="0" indent="-342900" algn="just">
                        <a:lnSpc>
                          <a:spcPct val="115000"/>
                        </a:lnSpc>
                        <a:spcAft>
                          <a:spcPts val="1000"/>
                        </a:spcAft>
                        <a:buFont typeface="+mj-lt"/>
                        <a:buNone/>
                      </a:pPr>
                      <a:r>
                        <a:rPr lang="en-IN" sz="1600" b="1" dirty="0">
                          <a:latin typeface="+mn-lt"/>
                          <a:ea typeface="Calibri"/>
                          <a:cs typeface="Times New Roman" pitchFamily="18" charset="0"/>
                        </a:rPr>
                        <a:t>TO</a:t>
                      </a:r>
                      <a:r>
                        <a:rPr lang="en-IN" sz="1600" b="1" baseline="-25000" dirty="0">
                          <a:latin typeface="+mn-lt"/>
                          <a:ea typeface="Calibri"/>
                          <a:cs typeface="Times New Roman" pitchFamily="18" charset="0"/>
                        </a:rPr>
                        <a:t>1</a:t>
                      </a:r>
                      <a:r>
                        <a:rPr lang="en-IN" sz="1600" b="1" dirty="0">
                          <a:latin typeface="+mn-lt"/>
                          <a:ea typeface="Calibri"/>
                          <a:cs typeface="Times New Roman" pitchFamily="18" charset="0"/>
                        </a:rPr>
                        <a:t>- Advancing of planting time* by </a:t>
                      </a:r>
                      <a:r>
                        <a:rPr lang="en-IN" sz="1600" b="1" dirty="0" smtClean="0">
                          <a:latin typeface="+mn-lt"/>
                          <a:ea typeface="Calibri"/>
                          <a:cs typeface="Times New Roman" pitchFamily="18" charset="0"/>
                        </a:rPr>
                        <a:t>1</a:t>
                      </a:r>
                      <a:r>
                        <a:rPr lang="en-IN" sz="1600" b="1" baseline="0" dirty="0" smtClean="0">
                          <a:latin typeface="+mn-lt"/>
                          <a:ea typeface="Calibri"/>
                          <a:cs typeface="Times New Roman" pitchFamily="18" charset="0"/>
                        </a:rPr>
                        <a:t> month</a:t>
                      </a:r>
                      <a:r>
                        <a:rPr lang="en-IN" sz="1600" b="1" dirty="0" smtClean="0">
                          <a:latin typeface="+mn-lt"/>
                          <a:ea typeface="Calibri"/>
                          <a:cs typeface="Times New Roman" pitchFamily="18" charset="0"/>
                        </a:rPr>
                        <a:t> </a:t>
                      </a:r>
                      <a:r>
                        <a:rPr lang="en-IN" sz="1600" b="1" dirty="0">
                          <a:latin typeface="+mn-lt"/>
                          <a:ea typeface="Calibri"/>
                          <a:cs typeface="Times New Roman" pitchFamily="18" charset="0"/>
                        </a:rPr>
                        <a:t>to help in capturing higher market price in initial period</a:t>
                      </a:r>
                    </a:p>
                  </a:txBody>
                  <a:tcPr marL="68580" marR="68580" marT="9525" marB="0" anchor="ctr"/>
                </a:tc>
                <a:tc hMerge="1">
                  <a:txBody>
                    <a:bodyPr/>
                    <a:lstStyle/>
                    <a:p>
                      <a:pPr marL="342900" lvl="0" indent="-342900" algn="just">
                        <a:lnSpc>
                          <a:spcPct val="115000"/>
                        </a:lnSpc>
                        <a:spcAft>
                          <a:spcPts val="1000"/>
                        </a:spcAft>
                        <a:buFont typeface="+mj-lt"/>
                        <a:buAutoNum type="arabicPeriod"/>
                      </a:pPr>
                      <a:endParaRPr lang="en-IN" sz="1100" dirty="0">
                        <a:latin typeface="Calibri"/>
                        <a:ea typeface="Calibri"/>
                        <a:cs typeface="Times New Roman"/>
                      </a:endParaRPr>
                    </a:p>
                  </a:txBody>
                  <a:tcPr marL="68580" marR="68580" marT="9525" marB="0" anchor="ctr"/>
                </a:tc>
                <a:tc hMerge="1">
                  <a:txBody>
                    <a:bodyPr/>
                    <a:lstStyle/>
                    <a:p>
                      <a:endParaRPr lang="en-IN"/>
                    </a:p>
                  </a:txBody>
                  <a:tcPr/>
                </a:tc>
                <a:tc hMerge="1">
                  <a:txBody>
                    <a:bodyPr/>
                    <a:lstStyle/>
                    <a:p>
                      <a:pPr marL="342900" lvl="0" indent="-342900" algn="just">
                        <a:lnSpc>
                          <a:spcPct val="115000"/>
                        </a:lnSpc>
                        <a:spcAft>
                          <a:spcPts val="1000"/>
                        </a:spcAft>
                        <a:buFont typeface="+mj-lt"/>
                        <a:buAutoNum type="arabicPeriod"/>
                      </a:pPr>
                      <a:endParaRPr lang="en-IN" sz="1100" dirty="0">
                        <a:latin typeface="Calibri"/>
                        <a:ea typeface="Calibri"/>
                        <a:cs typeface="Times New Roman"/>
                      </a:endParaRPr>
                    </a:p>
                  </a:txBody>
                  <a:tcPr marL="68580" marR="68580" marT="9525" marB="0" anchor="ctr"/>
                </a:tc>
              </a:tr>
              <a:tr h="332837">
                <a:tc vMerge="1">
                  <a:txBody>
                    <a:bodyPr/>
                    <a:lstStyle/>
                    <a:p>
                      <a:endParaRPr lang="en-IN"/>
                    </a:p>
                  </a:txBody>
                  <a:tcPr/>
                </a:tc>
                <a:tc gridSpan="4">
                  <a:txBody>
                    <a:bodyPr/>
                    <a:lstStyle/>
                    <a:p>
                      <a:pPr marL="342900" lvl="0" indent="-342900" algn="just" defTabSz="914400" rtl="0" eaLnBrk="1" latinLnBrk="0" hangingPunct="1">
                        <a:lnSpc>
                          <a:spcPct val="115000"/>
                        </a:lnSpc>
                        <a:spcAft>
                          <a:spcPts val="1000"/>
                        </a:spcAft>
                        <a:buFont typeface="+mj-lt"/>
                        <a:buNone/>
                      </a:pPr>
                      <a:r>
                        <a:rPr lang="en-US" sz="1600" b="1" kern="1200" dirty="0" smtClean="0">
                          <a:solidFill>
                            <a:schemeClr val="tx1"/>
                          </a:solidFill>
                          <a:latin typeface="+mn-lt"/>
                          <a:ea typeface="Calibri"/>
                          <a:cs typeface="Times New Roman" pitchFamily="18" charset="0"/>
                        </a:rPr>
                        <a:t>TO</a:t>
                      </a:r>
                      <a:r>
                        <a:rPr lang="en-US" sz="1600" b="1" kern="1200" baseline="-25000" dirty="0" smtClean="0">
                          <a:solidFill>
                            <a:schemeClr val="tx1"/>
                          </a:solidFill>
                          <a:latin typeface="+mn-lt"/>
                          <a:ea typeface="Calibri"/>
                          <a:cs typeface="Times New Roman" pitchFamily="18" charset="0"/>
                        </a:rPr>
                        <a:t>2</a:t>
                      </a:r>
                      <a:r>
                        <a:rPr lang="en-US" sz="1600" b="1" kern="1200" dirty="0" smtClean="0">
                          <a:solidFill>
                            <a:schemeClr val="tx1"/>
                          </a:solidFill>
                          <a:latin typeface="+mn-lt"/>
                          <a:ea typeface="Calibri"/>
                          <a:cs typeface="Times New Roman" pitchFamily="18" charset="0"/>
                        </a:rPr>
                        <a:t> Delaying of planting time* by 1</a:t>
                      </a:r>
                      <a:r>
                        <a:rPr lang="en-US" sz="1600" b="1" kern="1200" baseline="0" dirty="0" smtClean="0">
                          <a:solidFill>
                            <a:schemeClr val="tx1"/>
                          </a:solidFill>
                          <a:latin typeface="+mn-lt"/>
                          <a:ea typeface="Calibri"/>
                          <a:cs typeface="Times New Roman" pitchFamily="18" charset="0"/>
                        </a:rPr>
                        <a:t> month</a:t>
                      </a:r>
                      <a:r>
                        <a:rPr lang="en-US" sz="1600" b="1" kern="1200" dirty="0" smtClean="0">
                          <a:solidFill>
                            <a:schemeClr val="tx1"/>
                          </a:solidFill>
                          <a:latin typeface="+mn-lt"/>
                          <a:ea typeface="Calibri"/>
                          <a:cs typeface="Times New Roman" pitchFamily="18" charset="0"/>
                        </a:rPr>
                        <a:t>  to help in capturing higher market price</a:t>
                      </a:r>
                      <a:endParaRPr lang="en-IN" sz="1600" b="1" kern="1200" dirty="0">
                        <a:solidFill>
                          <a:schemeClr val="tx1"/>
                        </a:solidFill>
                        <a:latin typeface="+mn-lt"/>
                        <a:ea typeface="Calibri"/>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r>
              <a:tr h="645126">
                <a:tc>
                  <a:txBody>
                    <a:bodyPr/>
                    <a:lstStyle/>
                    <a:p>
                      <a:pPr>
                        <a:lnSpc>
                          <a:spcPct val="115000"/>
                        </a:lnSpc>
                        <a:spcAft>
                          <a:spcPts val="0"/>
                        </a:spcAft>
                      </a:pPr>
                      <a:r>
                        <a:rPr lang="en-IN" sz="1600" b="1" dirty="0">
                          <a:latin typeface="+mn-lt"/>
                          <a:ea typeface="Times New Roman"/>
                          <a:cs typeface="Times New Roman" pitchFamily="18" charset="0"/>
                        </a:rPr>
                        <a:t>Observation Parameters </a:t>
                      </a:r>
                    </a:p>
                  </a:txBody>
                  <a:tcPr marL="68580" marR="68580" marT="9525" marB="0" anchor="ctr"/>
                </a:tc>
                <a:tc>
                  <a:txBody>
                    <a:bodyPr/>
                    <a:lstStyle/>
                    <a:p>
                      <a:pPr>
                        <a:lnSpc>
                          <a:spcPct val="100000"/>
                        </a:lnSpc>
                        <a:spcAft>
                          <a:spcPts val="1000"/>
                        </a:spcAft>
                      </a:pPr>
                      <a:r>
                        <a:rPr lang="en-US" sz="1600" b="1" dirty="0" smtClean="0">
                          <a:latin typeface="+mn-lt"/>
                          <a:ea typeface="Times New Roman"/>
                          <a:cs typeface="Times New Roman" pitchFamily="18" charset="0"/>
                        </a:rPr>
                        <a:t>Head </a:t>
                      </a:r>
                      <a:r>
                        <a:rPr lang="en-US" sz="1600" b="1" baseline="0" dirty="0" smtClean="0">
                          <a:latin typeface="+mn-lt"/>
                          <a:ea typeface="Times New Roman"/>
                          <a:cs typeface="Times New Roman" pitchFamily="18" charset="0"/>
                        </a:rPr>
                        <a:t> weight</a:t>
                      </a:r>
                      <a:r>
                        <a:rPr lang="en-US" sz="1600" b="1" dirty="0" smtClean="0">
                          <a:latin typeface="+mn-lt"/>
                          <a:ea typeface="Times New Roman"/>
                          <a:cs typeface="Times New Roman" pitchFamily="18" charset="0"/>
                        </a:rPr>
                        <a:t>, Disease </a:t>
                      </a:r>
                      <a:r>
                        <a:rPr lang="en-US" sz="1600" b="1" dirty="0">
                          <a:latin typeface="+mn-lt"/>
                          <a:ea typeface="Times New Roman"/>
                          <a:cs typeface="Times New Roman" pitchFamily="18" charset="0"/>
                        </a:rPr>
                        <a:t>&amp; pest </a:t>
                      </a:r>
                      <a:r>
                        <a:rPr lang="en-US" sz="1600" b="1" dirty="0" smtClean="0">
                          <a:latin typeface="+mn-lt"/>
                          <a:ea typeface="Times New Roman"/>
                          <a:cs typeface="Times New Roman" pitchFamily="18" charset="0"/>
                        </a:rPr>
                        <a:t>incidence, Market </a:t>
                      </a:r>
                      <a:r>
                        <a:rPr lang="en-US" sz="1600" b="1" dirty="0">
                          <a:latin typeface="+mn-lt"/>
                          <a:ea typeface="Times New Roman"/>
                          <a:cs typeface="Times New Roman" pitchFamily="18" charset="0"/>
                        </a:rPr>
                        <a:t>price</a:t>
                      </a: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1000"/>
                        </a:spcAft>
                      </a:pPr>
                      <a:r>
                        <a:rPr lang="en-US" sz="1600" b="1" dirty="0">
                          <a:latin typeface="+mn-lt"/>
                          <a:ea typeface="Times New Roman"/>
                          <a:cs typeface="Times New Roman" pitchFamily="18" charset="0"/>
                        </a:rPr>
                        <a:t>Yield/ha, B:C ratio&amp;</a:t>
                      </a:r>
                      <a:endParaRPr lang="en-IN" sz="1600" b="1" dirty="0">
                        <a:latin typeface="+mn-lt"/>
                        <a:ea typeface="Times New Roman"/>
                        <a:cs typeface="Times New Roman" pitchFamily="18" charset="0"/>
                      </a:endParaRPr>
                    </a:p>
                    <a:p>
                      <a:pPr>
                        <a:lnSpc>
                          <a:spcPct val="115000"/>
                        </a:lnSpc>
                        <a:spcAft>
                          <a:spcPts val="1000"/>
                        </a:spcAft>
                      </a:pPr>
                      <a:r>
                        <a:rPr lang="en-US" sz="1600" b="1" dirty="0">
                          <a:latin typeface="+mn-lt"/>
                          <a:ea typeface="Times New Roman"/>
                          <a:cs typeface="Times New Roman" pitchFamily="18" charset="0"/>
                        </a:rPr>
                        <a:t>Economics </a:t>
                      </a:r>
                      <a:endParaRPr lang="en-IN" sz="1600" b="1" dirty="0">
                        <a:latin typeface="+mn-lt"/>
                        <a:ea typeface="Times New Roman"/>
                        <a:cs typeface="Times New Roman" pitchFamily="18" charset="0"/>
                      </a:endParaRPr>
                    </a:p>
                  </a:txBody>
                  <a:tcPr marL="68580" marR="68580" marT="9525" marB="0" anchor="ctr"/>
                </a:tc>
              </a:tr>
              <a:tr h="321119">
                <a:tc>
                  <a:txBody>
                    <a:bodyPr/>
                    <a:lstStyle/>
                    <a:p>
                      <a:pPr>
                        <a:lnSpc>
                          <a:spcPct val="115000"/>
                        </a:lnSpc>
                        <a:spcAft>
                          <a:spcPts val="0"/>
                        </a:spcAft>
                      </a:pPr>
                      <a:r>
                        <a:rPr lang="en-US" sz="1600" b="1" kern="1200" dirty="0" smtClean="0">
                          <a:solidFill>
                            <a:schemeClr val="tx1"/>
                          </a:solidFill>
                          <a:latin typeface="+mn-lt"/>
                          <a:ea typeface="+mn-ea"/>
                          <a:cs typeface="Times New Roman" pitchFamily="18" charset="0"/>
                        </a:rPr>
                        <a:t>farmers feedback </a:t>
                      </a:r>
                      <a:endParaRPr lang="en-IN" sz="1600" b="1" dirty="0">
                        <a:latin typeface="+mn-lt"/>
                        <a:ea typeface="Times New Roman"/>
                        <a:cs typeface="Times New Roman" pitchFamily="18" charset="0"/>
                      </a:endParaRPr>
                    </a:p>
                  </a:txBody>
                  <a:tcPr marL="68580" marR="68580" marT="9525" marB="0" anchor="ctr"/>
                </a:tc>
                <a:tc>
                  <a:txBody>
                    <a:bodyPr/>
                    <a:lstStyle/>
                    <a:p>
                      <a:pPr>
                        <a:lnSpc>
                          <a:spcPct val="100000"/>
                        </a:lnSpc>
                      </a:pPr>
                      <a:endParaRPr lang="en-IN" sz="1600" b="1" dirty="0">
                        <a:latin typeface="+mn-lt"/>
                        <a:cs typeface="Times New Roman" pitchFamily="18" charset="0"/>
                      </a:endParaRPr>
                    </a:p>
                  </a:txBody>
                  <a:tcPr marL="68580" marR="68580" marT="9525" marB="0" anchor="ctr"/>
                </a:tc>
                <a:tc gridSpan="2">
                  <a:txBody>
                    <a:bodyPr/>
                    <a:lstStyle/>
                    <a:p>
                      <a:endParaRPr lang="en-IN" sz="1600" b="1">
                        <a:latin typeface="+mn-lt"/>
                        <a:cs typeface="Times New Roman" pitchFamily="18" charset="0"/>
                      </a:endParaRPr>
                    </a:p>
                  </a:txBody>
                  <a:tcPr marL="68580" marR="68580" marT="9525" marB="0" anchor="ctr"/>
                </a:tc>
                <a:tc hMerge="1">
                  <a:txBody>
                    <a:bodyPr/>
                    <a:lstStyle/>
                    <a:p>
                      <a:endParaRPr lang="en-IN"/>
                    </a:p>
                  </a:txBody>
                  <a:tcPr/>
                </a:tc>
                <a:tc>
                  <a:txBody>
                    <a:bodyPr/>
                    <a:lstStyle/>
                    <a:p>
                      <a:endParaRPr lang="en-IN" sz="1600" b="1" dirty="0">
                        <a:latin typeface="+mn-lt"/>
                        <a:cs typeface="Times New Roman" pitchFamily="18" charset="0"/>
                      </a:endParaRPr>
                    </a:p>
                  </a:txBody>
                  <a:tcPr marL="68580" marR="68580" marT="9525" marB="0" anchor="ctr"/>
                </a:tc>
              </a:tr>
              <a:tr h="321119">
                <a:tc>
                  <a:txBody>
                    <a:bodyPr/>
                    <a:lstStyle/>
                    <a:p>
                      <a:pPr>
                        <a:lnSpc>
                          <a:spcPct val="115000"/>
                        </a:lnSpc>
                        <a:spcAft>
                          <a:spcPts val="0"/>
                        </a:spcAft>
                      </a:pPr>
                      <a:r>
                        <a:rPr lang="en-IN" sz="1600" b="1" dirty="0">
                          <a:latin typeface="+mn-lt"/>
                          <a:ea typeface="Times New Roman"/>
                          <a:cs typeface="Times New Roman" pitchFamily="18" charset="0"/>
                        </a:rPr>
                        <a:t>Scientist(s) to be involved </a:t>
                      </a:r>
                    </a:p>
                  </a:txBody>
                  <a:tcPr marL="68580" marR="68580" marT="9525" marB="0" anchor="ctr"/>
                </a:tc>
                <a:tc gridSpan="4">
                  <a:txBody>
                    <a:bodyPr/>
                    <a:lstStyle/>
                    <a:p>
                      <a:pPr>
                        <a:lnSpc>
                          <a:spcPct val="115000"/>
                        </a:lnSpc>
                        <a:spcAft>
                          <a:spcPts val="0"/>
                        </a:spcAft>
                      </a:pPr>
                      <a:r>
                        <a:rPr lang="en-US" sz="1600" b="1" dirty="0">
                          <a:latin typeface="+mn-lt"/>
                          <a:ea typeface="Times New Roman"/>
                          <a:cs typeface="Times New Roman" pitchFamily="18" charset="0"/>
                        </a:rPr>
                        <a:t> </a:t>
                      </a:r>
                      <a:r>
                        <a:rPr lang="en-US" sz="1600" b="1" dirty="0" err="1">
                          <a:latin typeface="+mn-lt"/>
                          <a:ea typeface="Times New Roman"/>
                          <a:cs typeface="Times New Roman" pitchFamily="18" charset="0"/>
                        </a:rPr>
                        <a:t>S.K.Panigrahi,Scientist</a:t>
                      </a:r>
                      <a:r>
                        <a:rPr lang="en-US" sz="1600" b="1" dirty="0">
                          <a:latin typeface="+mn-lt"/>
                          <a:ea typeface="Times New Roman"/>
                          <a:cs typeface="Times New Roman" pitchFamily="18" charset="0"/>
                        </a:rPr>
                        <a:t> (</a:t>
                      </a:r>
                      <a:r>
                        <a:rPr lang="en-US" sz="1600" b="1" dirty="0" err="1">
                          <a:latin typeface="+mn-lt"/>
                          <a:ea typeface="Times New Roman"/>
                          <a:cs typeface="Times New Roman" pitchFamily="18" charset="0"/>
                        </a:rPr>
                        <a:t>Agrik</a:t>
                      </a:r>
                      <a:r>
                        <a:rPr lang="en-US" sz="1600" b="1" dirty="0">
                          <a:latin typeface="+mn-lt"/>
                          <a:ea typeface="Times New Roman"/>
                          <a:cs typeface="Times New Roman" pitchFamily="18" charset="0"/>
                        </a:rPr>
                        <a:t> </a:t>
                      </a:r>
                      <a:r>
                        <a:rPr lang="en-US" sz="1600" b="1" dirty="0" err="1">
                          <a:latin typeface="+mn-lt"/>
                          <a:ea typeface="Times New Roman"/>
                          <a:cs typeface="Times New Roman" pitchFamily="18" charset="0"/>
                        </a:rPr>
                        <a:t>Extn</a:t>
                      </a:r>
                      <a:r>
                        <a:rPr lang="en-US" sz="1600" b="1" dirty="0">
                          <a:latin typeface="+mn-lt"/>
                          <a:ea typeface="Times New Roman"/>
                          <a:cs typeface="Times New Roman" pitchFamily="18" charset="0"/>
                        </a:rPr>
                        <a:t>.) </a:t>
                      </a:r>
                      <a:r>
                        <a:rPr lang="en-US" sz="1600" b="1" dirty="0" smtClean="0">
                          <a:latin typeface="+mn-lt"/>
                          <a:ea typeface="Times New Roman"/>
                          <a:cs typeface="Times New Roman" pitchFamily="18" charset="0"/>
                        </a:rPr>
                        <a:t>and </a:t>
                      </a:r>
                      <a:r>
                        <a:rPr lang="en-US" sz="1600" b="1" dirty="0" err="1" smtClean="0">
                          <a:latin typeface="+mn-lt"/>
                          <a:ea typeface="Times New Roman"/>
                          <a:cs typeface="Times New Roman" pitchFamily="18" charset="0"/>
                        </a:rPr>
                        <a:t>Mrs</a:t>
                      </a:r>
                      <a:r>
                        <a:rPr lang="en-US" sz="1600" b="1" dirty="0" smtClean="0">
                          <a:latin typeface="+mn-lt"/>
                          <a:ea typeface="Times New Roman"/>
                          <a:cs typeface="Times New Roman" pitchFamily="18" charset="0"/>
                        </a:rPr>
                        <a:t> </a:t>
                      </a:r>
                      <a:r>
                        <a:rPr lang="en-US" sz="1600" b="1" dirty="0" err="1">
                          <a:latin typeface="+mn-lt"/>
                          <a:ea typeface="Times New Roman"/>
                          <a:cs typeface="Times New Roman" pitchFamily="18" charset="0"/>
                        </a:rPr>
                        <a:t>B.Mishra</a:t>
                      </a:r>
                      <a:r>
                        <a:rPr lang="en-US" sz="1600" b="1" dirty="0">
                          <a:latin typeface="+mn-lt"/>
                          <a:ea typeface="Times New Roman"/>
                          <a:cs typeface="Times New Roman" pitchFamily="18" charset="0"/>
                        </a:rPr>
                        <a:t>  scientist (Horticulture)</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792898375"/>
              </p:ext>
            </p:extLst>
          </p:nvPr>
        </p:nvGraphicFramePr>
        <p:xfrm>
          <a:off x="1" y="426003"/>
          <a:ext cx="9143998" cy="6014010"/>
        </p:xfrm>
        <a:graphic>
          <a:graphicData uri="http://schemas.openxmlformats.org/drawingml/2006/table">
            <a:tbl>
              <a:tblPr firstRow="1" bandRow="1">
                <a:tableStyleId>{5940675A-B579-460E-94D1-54222C63F5DA}</a:tableStyleId>
              </a:tblPr>
              <a:tblGrid>
                <a:gridCol w="1750978"/>
                <a:gridCol w="1750978"/>
                <a:gridCol w="2075234"/>
                <a:gridCol w="843064"/>
                <a:gridCol w="940340"/>
                <a:gridCol w="1783404"/>
              </a:tblGrid>
              <a:tr h="308551">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1</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 </a:t>
                      </a:r>
                      <a:r>
                        <a:rPr lang="en-US" sz="1600" b="1" dirty="0">
                          <a:latin typeface="Times New Roman" pitchFamily="18" charset="0"/>
                          <a:ea typeface="Times New Roman"/>
                          <a:cs typeface="Times New Roman" pitchFamily="18" charset="0"/>
                        </a:rPr>
                        <a:t>Demonstration </a:t>
                      </a:r>
                      <a:r>
                        <a:rPr lang="en-US" sz="1600" b="1" kern="1200" dirty="0" smtClean="0">
                          <a:solidFill>
                            <a:schemeClr val="tx1"/>
                          </a:solidFill>
                          <a:latin typeface="+mn-lt"/>
                          <a:ea typeface="Times New Roman"/>
                          <a:cs typeface="Times New Roman" pitchFamily="18" charset="0"/>
                        </a:rPr>
                        <a:t>on</a:t>
                      </a:r>
                      <a:r>
                        <a:rPr lang="en-US" sz="1600" b="1" kern="1200" baseline="0" dirty="0" smtClean="0">
                          <a:solidFill>
                            <a:schemeClr val="tx1"/>
                          </a:solidFill>
                          <a:latin typeface="+mn-lt"/>
                          <a:ea typeface="Times New Roman"/>
                          <a:cs typeface="Times New Roman" pitchFamily="18" charset="0"/>
                        </a:rPr>
                        <a:t> </a:t>
                      </a:r>
                      <a:r>
                        <a:rPr lang="en-US" sz="1600" b="1" kern="1200" dirty="0" smtClean="0">
                          <a:solidFill>
                            <a:schemeClr val="tx1"/>
                          </a:solidFill>
                          <a:latin typeface="+mn-lt"/>
                          <a:ea typeface="Times New Roman"/>
                          <a:cs typeface="Times New Roman" pitchFamily="18" charset="0"/>
                        </a:rPr>
                        <a:t> IWM for managing weeds during </a:t>
                      </a:r>
                      <a:r>
                        <a:rPr lang="en-US" sz="1600" b="1" kern="1200" dirty="0" err="1" smtClean="0">
                          <a:solidFill>
                            <a:schemeClr val="tx1"/>
                          </a:solidFill>
                          <a:latin typeface="+mn-lt"/>
                          <a:ea typeface="Times New Roman"/>
                          <a:cs typeface="Times New Roman" pitchFamily="18" charset="0"/>
                        </a:rPr>
                        <a:t>kharif</a:t>
                      </a:r>
                      <a:r>
                        <a:rPr lang="en-US" sz="1600" b="1" kern="1200" dirty="0" smtClean="0">
                          <a:solidFill>
                            <a:schemeClr val="tx1"/>
                          </a:solidFill>
                          <a:latin typeface="+mn-lt"/>
                          <a:ea typeface="Times New Roman"/>
                          <a:cs typeface="Times New Roman" pitchFamily="18" charset="0"/>
                        </a:rPr>
                        <a:t>  in transplanted rice </a:t>
                      </a:r>
                      <a:endParaRPr lang="en-IN" sz="1600" b="1" kern="1200" dirty="0" smtClean="0">
                        <a:solidFill>
                          <a:schemeClr val="tx1"/>
                        </a:solidFill>
                        <a:latin typeface="+mn-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Kharif</a:t>
                      </a:r>
                      <a:r>
                        <a:rPr lang="en-US" sz="1600" b="1" dirty="0" smtClean="0">
                          <a:latin typeface="Times New Roman" pitchFamily="18" charset="0"/>
                          <a:ea typeface="Times New Roman"/>
                          <a:cs typeface="Times New Roman" pitchFamily="18" charset="0"/>
                        </a:rPr>
                        <a:t>, 2020</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Rice</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Irrigated, medium 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0" indent="0" algn="l">
                        <a:lnSpc>
                          <a:spcPct val="100000"/>
                        </a:lnSpc>
                        <a:spcAft>
                          <a:spcPts val="0"/>
                        </a:spcAft>
                      </a:pPr>
                      <a:r>
                        <a:rPr lang="en-US" sz="1600" b="1" kern="1200" dirty="0" smtClean="0">
                          <a:solidFill>
                            <a:schemeClr val="tx1"/>
                          </a:solidFill>
                          <a:latin typeface="+mn-lt"/>
                          <a:ea typeface="Calibri"/>
                          <a:cs typeface="Times New Roman" pitchFamily="18" charset="0"/>
                        </a:rPr>
                        <a:t>Heavy weed infestation in transplanted rice</a:t>
                      </a:r>
                      <a:endParaRPr lang="en-IN" sz="1600" b="1" kern="1200" dirty="0">
                        <a:solidFill>
                          <a:schemeClr val="tx1"/>
                        </a:solidFill>
                        <a:latin typeface="+mn-lt"/>
                        <a:ea typeface="Calibri"/>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60000ha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355248">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Manual</a:t>
                      </a:r>
                      <a:r>
                        <a:rPr lang="en-US" sz="1600" b="1" baseline="0" dirty="0" smtClean="0">
                          <a:latin typeface="Times New Roman" pitchFamily="18" charset="0"/>
                          <a:ea typeface="Times New Roman"/>
                          <a:cs typeface="Times New Roman" pitchFamily="18" charset="0"/>
                        </a:rPr>
                        <a:t> weeding  at 30 DAT</a:t>
                      </a:r>
                      <a:r>
                        <a:rPr lang="en-US"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76064">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kern="1200" baseline="0" dirty="0" smtClean="0">
                          <a:solidFill>
                            <a:schemeClr val="tx1"/>
                          </a:solidFill>
                          <a:latin typeface="Times New Roman" pitchFamily="18" charset="0"/>
                          <a:ea typeface="Times New Roman"/>
                          <a:cs typeface="Times New Roman" pitchFamily="18" charset="0"/>
                        </a:rPr>
                        <a:t>Post emergence application of herbicide  </a:t>
                      </a:r>
                      <a:r>
                        <a:rPr lang="en-IN" sz="1600" b="1" kern="1200" baseline="0" dirty="0" err="1" smtClean="0">
                          <a:solidFill>
                            <a:schemeClr val="tx1"/>
                          </a:solidFill>
                          <a:latin typeface="Times New Roman" pitchFamily="18" charset="0"/>
                          <a:ea typeface="Times New Roman"/>
                          <a:cs typeface="Times New Roman" pitchFamily="18" charset="0"/>
                        </a:rPr>
                        <a:t>Penuxulam</a:t>
                      </a:r>
                      <a:r>
                        <a:rPr lang="en-IN" sz="1600" b="1" kern="1200" baseline="0" dirty="0" smtClean="0">
                          <a:solidFill>
                            <a:schemeClr val="tx1"/>
                          </a:solidFill>
                          <a:latin typeface="Times New Roman" pitchFamily="18" charset="0"/>
                          <a:ea typeface="Times New Roman"/>
                          <a:cs typeface="Times New Roman" pitchFamily="18" charset="0"/>
                        </a:rPr>
                        <a:t> 93.75ml/ha  at 12 DAT  + HW at  30 DAT </a:t>
                      </a:r>
                      <a:endParaRPr lang="en-IN" sz="1600" b="1" kern="1200" baseline="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a:t>
                      </a:r>
                      <a:r>
                        <a:rPr lang="en-US" sz="1600" b="1" dirty="0" smtClean="0">
                          <a:latin typeface="Times New Roman" pitchFamily="18" charset="0"/>
                          <a:ea typeface="Times New Roman"/>
                          <a:cs typeface="Times New Roman" pitchFamily="18" charset="0"/>
                        </a:rPr>
                        <a:t>OUAT,2015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64308">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Details of the technology </a:t>
                      </a:r>
                      <a:endParaRPr lang="en-IN" sz="1600" dirty="0">
                        <a:latin typeface="Times New Roman" pitchFamily="18" charset="0"/>
                        <a:ea typeface="Times New Roman"/>
                        <a:cs typeface="Times New Roman" pitchFamily="18" charset="0"/>
                      </a:endParaRPr>
                    </a:p>
                  </a:txBody>
                  <a:tcPr marL="68580" marR="68580" marT="9525" marB="0" anchor="ctr"/>
                </a:tc>
                <a:tc gridSpan="5">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kern="1200" dirty="0" smtClean="0">
                          <a:solidFill>
                            <a:schemeClr val="tx1"/>
                          </a:solidFill>
                          <a:latin typeface="+mn-lt"/>
                          <a:ea typeface="Times New Roman"/>
                          <a:cs typeface="Times New Roman" pitchFamily="18" charset="0"/>
                        </a:rPr>
                        <a:t>Post emergence application of  herbicide @ 93.75 ml/ha</a:t>
                      </a:r>
                      <a:r>
                        <a:rPr lang="en-IN" sz="1600" b="1" kern="1200" baseline="0" dirty="0" smtClean="0">
                          <a:solidFill>
                            <a:schemeClr val="tx1"/>
                          </a:solidFill>
                          <a:latin typeface="+mn-lt"/>
                          <a:ea typeface="Times New Roman"/>
                          <a:cs typeface="Times New Roman" pitchFamily="18" charset="0"/>
                        </a:rPr>
                        <a:t> </a:t>
                      </a:r>
                      <a:r>
                        <a:rPr lang="en-IN" sz="1600" b="1" kern="1200" dirty="0" smtClean="0">
                          <a:solidFill>
                            <a:schemeClr val="tx1"/>
                          </a:solidFill>
                          <a:latin typeface="+mn-lt"/>
                          <a:ea typeface="Times New Roman"/>
                          <a:cs typeface="Times New Roman" pitchFamily="18" charset="0"/>
                        </a:rPr>
                        <a:t> at 12 DAT  </a:t>
                      </a: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kern="1200" dirty="0" smtClean="0">
                          <a:solidFill>
                            <a:schemeClr val="tx1"/>
                          </a:solidFill>
                          <a:latin typeface="+mn-lt"/>
                          <a:ea typeface="Times New Roman"/>
                          <a:cs typeface="Times New Roman" pitchFamily="18" charset="0"/>
                        </a:rPr>
                        <a:t>Weed</a:t>
                      </a:r>
                      <a:r>
                        <a:rPr lang="en-US" sz="1600" b="1" kern="1200" baseline="0" dirty="0" smtClean="0">
                          <a:solidFill>
                            <a:schemeClr val="tx1"/>
                          </a:solidFill>
                          <a:latin typeface="+mn-lt"/>
                          <a:ea typeface="Times New Roman"/>
                          <a:cs typeface="Times New Roman" pitchFamily="18" charset="0"/>
                        </a:rPr>
                        <a:t> flora count, </a:t>
                      </a:r>
                      <a:r>
                        <a:rPr lang="en-US" sz="1600" b="1" kern="1200" dirty="0" smtClean="0">
                          <a:solidFill>
                            <a:schemeClr val="tx1"/>
                          </a:solidFill>
                          <a:latin typeface="+mn-lt"/>
                          <a:ea typeface="Times New Roman"/>
                          <a:cs typeface="Times New Roman" pitchFamily="18" charset="0"/>
                        </a:rPr>
                        <a:t>No of tillers/hill,1000 grain </a:t>
                      </a:r>
                      <a:r>
                        <a:rPr lang="en-US" sz="1600" b="1" kern="1200" dirty="0" err="1" smtClean="0">
                          <a:solidFill>
                            <a:schemeClr val="tx1"/>
                          </a:solidFill>
                          <a:latin typeface="+mn-lt"/>
                          <a:ea typeface="Times New Roman"/>
                          <a:cs typeface="Times New Roman" pitchFamily="18" charset="0"/>
                        </a:rPr>
                        <a:t>wt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Weed control </a:t>
                      </a:r>
                      <a:r>
                        <a:rPr lang="en-US" sz="1600" b="1" dirty="0" smtClean="0">
                          <a:latin typeface="Times New Roman" pitchFamily="18" charset="0"/>
                          <a:ea typeface="Times New Roman"/>
                          <a:cs typeface="Times New Roman" pitchFamily="18" charset="0"/>
                        </a:rPr>
                        <a:t>efficiency, Yield </a:t>
                      </a:r>
                      <a:r>
                        <a:rPr lang="en-US" sz="1600" b="1" dirty="0">
                          <a:latin typeface="Times New Roman" pitchFamily="18" charset="0"/>
                          <a:ea typeface="Times New Roman"/>
                          <a:cs typeface="Times New Roman" pitchFamily="18" charset="0"/>
                        </a:rPr>
                        <a:t>(q/ha),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L. K. </a:t>
                      </a:r>
                      <a:r>
                        <a:rPr lang="en-US" sz="1600" b="1" dirty="0" err="1">
                          <a:latin typeface="Times New Roman" pitchFamily="18" charset="0"/>
                          <a:ea typeface="Times New Roman"/>
                          <a:cs typeface="Times New Roman" pitchFamily="18" charset="0"/>
                        </a:rPr>
                        <a:t>Mohanty</a:t>
                      </a:r>
                      <a:r>
                        <a:rPr lang="en-US" sz="1600" b="1" dirty="0">
                          <a:latin typeface="Times New Roman" pitchFamily="18" charset="0"/>
                          <a:ea typeface="Times New Roman"/>
                          <a:cs typeface="Times New Roman" pitchFamily="18" charset="0"/>
                        </a:rPr>
                        <a:t>, Scientist (Agronomy.)</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94980" y="685800"/>
            <a:ext cx="8796620" cy="6019800"/>
          </a:xfrm>
          <a:prstGeom prst="rect">
            <a:avLst/>
          </a:prstGeom>
          <a:noFill/>
          <a:ln w="9525">
            <a:noFill/>
            <a:miter lim="800000"/>
            <a:headEnd/>
            <a:tailEnd/>
          </a:ln>
        </p:spPr>
      </p:pic>
      <p:sp>
        <p:nvSpPr>
          <p:cNvPr id="5" name="TextBox 4"/>
          <p:cNvSpPr txBox="1"/>
          <p:nvPr/>
        </p:nvSpPr>
        <p:spPr>
          <a:xfrm>
            <a:off x="228600" y="24827"/>
            <a:ext cx="86868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sz="3200" b="1" dirty="0" smtClean="0">
                <a:solidFill>
                  <a:srgbClr val="C00000"/>
                </a:solidFill>
              </a:rPr>
              <a:t>DISTRICT MAP</a:t>
            </a:r>
            <a:endParaRPr lang="en-US" sz="3200" b="1" dirty="0">
              <a:solidFill>
                <a:srgbClr val="C00000"/>
              </a:solidFill>
            </a:endParaRPr>
          </a:p>
        </p:txBody>
      </p:sp>
      <p:sp>
        <p:nvSpPr>
          <p:cNvPr id="6" name="5-Point Star 5"/>
          <p:cNvSpPr/>
          <p:nvPr/>
        </p:nvSpPr>
        <p:spPr bwMode="auto">
          <a:xfrm>
            <a:off x="4924452" y="4986350"/>
            <a:ext cx="257148" cy="27145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
        <p:nvSpPr>
          <p:cNvPr id="7" name="5-Point Star 6"/>
          <p:cNvSpPr/>
          <p:nvPr/>
        </p:nvSpPr>
        <p:spPr bwMode="auto">
          <a:xfrm>
            <a:off x="2286000" y="2819400"/>
            <a:ext cx="257148" cy="27145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
        <p:nvSpPr>
          <p:cNvPr id="8" name="5-Point Star 7"/>
          <p:cNvSpPr/>
          <p:nvPr/>
        </p:nvSpPr>
        <p:spPr bwMode="auto">
          <a:xfrm>
            <a:off x="5638800" y="4300550"/>
            <a:ext cx="257148" cy="27145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
        <p:nvSpPr>
          <p:cNvPr id="9" name="5-Point Star 8"/>
          <p:cNvSpPr/>
          <p:nvPr/>
        </p:nvSpPr>
        <p:spPr bwMode="auto">
          <a:xfrm>
            <a:off x="6981852" y="4833950"/>
            <a:ext cx="257148" cy="27145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
        <p:nvSpPr>
          <p:cNvPr id="10" name="5-Point Star 9"/>
          <p:cNvSpPr/>
          <p:nvPr/>
        </p:nvSpPr>
        <p:spPr bwMode="auto">
          <a:xfrm flipH="1">
            <a:off x="4724400" y="4114800"/>
            <a:ext cx="304800" cy="30480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
        <p:nvSpPr>
          <p:cNvPr id="11" name="5-Point Star 10"/>
          <p:cNvSpPr/>
          <p:nvPr/>
        </p:nvSpPr>
        <p:spPr bwMode="auto">
          <a:xfrm>
            <a:off x="3962400" y="5334000"/>
            <a:ext cx="609600" cy="4572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Narrow" pitchFamily="34" charset="0"/>
            </a:endParaRPr>
          </a:p>
        </p:txBody>
      </p:sp>
    </p:spTree>
    <p:extLst>
      <p:ext uri="{BB962C8B-B14F-4D97-AF65-F5344CB8AC3E}">
        <p14:creationId xmlns:p14="http://schemas.microsoft.com/office/powerpoint/2010/main" xmlns="" val="2404163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endCondLst>
                                    <p:cond evt="onNext" delay="0">
                                      <p:tgtEl>
                                        <p:sldTgt/>
                                      </p:tgtEl>
                                    </p:cond>
                                  </p:endCondLst>
                                  <p:childTnLst>
                                    <p:animRot by="21600000">
                                      <p:cBhvr>
                                        <p:cTn id="6" dur="2000" fill="hold"/>
                                        <p:tgtEl>
                                          <p:spTgt spid="6"/>
                                        </p:tgtEl>
                                        <p:attrNameLst>
                                          <p:attrName>r</p:attrName>
                                        </p:attrNameLst>
                                      </p:cBhvr>
                                    </p:animRot>
                                  </p:childTnLst>
                                </p:cTn>
                              </p:par>
                              <p:par>
                                <p:cTn id="7" presetID="8" presetClass="emph" presetSubtype="0" repeatCount="indefinite" fill="hold" grpId="0" nodeType="withEffect">
                                  <p:stCondLst>
                                    <p:cond delay="0"/>
                                  </p:stCondLst>
                                  <p:endCondLst>
                                    <p:cond evt="onNext" delay="0">
                                      <p:tgtEl>
                                        <p:sldTgt/>
                                      </p:tgtEl>
                                    </p:cond>
                                  </p:endCondLst>
                                  <p:childTnLst>
                                    <p:animRot by="21600000">
                                      <p:cBhvr>
                                        <p:cTn id="8" dur="2000" fill="hold"/>
                                        <p:tgtEl>
                                          <p:spTgt spid="7"/>
                                        </p:tgtEl>
                                        <p:attrNameLst>
                                          <p:attrName>r</p:attrName>
                                        </p:attrNameLst>
                                      </p:cBhvr>
                                    </p:animRot>
                                  </p:childTnLst>
                                </p:cTn>
                              </p:par>
                              <p:par>
                                <p:cTn id="9" presetID="8" presetClass="emph" presetSubtype="0" repeatCount="indefinite" fill="hold" grpId="0" nodeType="withEffect">
                                  <p:stCondLst>
                                    <p:cond delay="0"/>
                                  </p:stCondLst>
                                  <p:endCondLst>
                                    <p:cond evt="onNext" delay="0">
                                      <p:tgtEl>
                                        <p:sldTgt/>
                                      </p:tgtEl>
                                    </p:cond>
                                  </p:endCondLst>
                                  <p:childTnLst>
                                    <p:animRot by="21600000">
                                      <p:cBhvr>
                                        <p:cTn id="10" dur="2000" fill="hold"/>
                                        <p:tgtEl>
                                          <p:spTgt spid="8"/>
                                        </p:tgtEl>
                                        <p:attrNameLst>
                                          <p:attrName>r</p:attrName>
                                        </p:attrNameLst>
                                      </p:cBhvr>
                                    </p:animRot>
                                  </p:childTnLst>
                                </p:cTn>
                              </p:par>
                              <p:par>
                                <p:cTn id="11" presetID="8" presetClass="emph" presetSubtype="0" repeatCount="indefinite" fill="hold" grpId="0" nodeType="withEffect">
                                  <p:stCondLst>
                                    <p:cond delay="0"/>
                                  </p:stCondLst>
                                  <p:endCondLst>
                                    <p:cond evt="onNext" delay="0">
                                      <p:tgtEl>
                                        <p:sldTgt/>
                                      </p:tgtEl>
                                    </p:cond>
                                  </p:endCondLst>
                                  <p:childTnLst>
                                    <p:animRot by="21600000">
                                      <p:cBhvr>
                                        <p:cTn id="12" dur="2000" fill="hold"/>
                                        <p:tgtEl>
                                          <p:spTgt spid="9"/>
                                        </p:tgtEl>
                                        <p:attrNameLst>
                                          <p:attrName>r</p:attrName>
                                        </p:attrNameLst>
                                      </p:cBhvr>
                                    </p:animRot>
                                  </p:childTnLst>
                                </p:cTn>
                              </p:par>
                              <p:par>
                                <p:cTn id="13" presetID="8" presetClass="emph" presetSubtype="0" repeatCount="indefinite" fill="hold" grpId="0" nodeType="withEffect">
                                  <p:stCondLst>
                                    <p:cond delay="0"/>
                                  </p:stCondLst>
                                  <p:endCondLst>
                                    <p:cond evt="onNext" delay="0">
                                      <p:tgtEl>
                                        <p:sldTgt/>
                                      </p:tgtEl>
                                    </p:cond>
                                  </p:endCondLst>
                                  <p:childTnLst>
                                    <p:animRot by="21600000">
                                      <p:cBhvr>
                                        <p:cTn id="14" dur="2000" fill="hold"/>
                                        <p:tgtEl>
                                          <p:spTgt spid="10"/>
                                        </p:tgtEl>
                                        <p:attrNameLst>
                                          <p:attrName>r</p:attrName>
                                        </p:attrNameLst>
                                      </p:cBhvr>
                                    </p:animRot>
                                  </p:childTnLst>
                                </p:cTn>
                              </p:par>
                              <p:par>
                                <p:cTn id="15" presetID="8" presetClass="emph" presetSubtype="0" repeatCount="indefinite" fill="hold" grpId="0" nodeType="withEffect">
                                  <p:stCondLst>
                                    <p:cond delay="0"/>
                                  </p:stCondLst>
                                  <p:endCondLst>
                                    <p:cond evt="onNext" delay="0">
                                      <p:tgtEl>
                                        <p:sldTgt/>
                                      </p:tgtEl>
                                    </p:cond>
                                  </p:endCondLst>
                                  <p:childTnLst>
                                    <p:animRot by="21600000">
                                      <p:cBhvr>
                                        <p:cTn id="16" dur="2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931051657"/>
              </p:ext>
            </p:extLst>
          </p:nvPr>
        </p:nvGraphicFramePr>
        <p:xfrm>
          <a:off x="152401" y="152400"/>
          <a:ext cx="8991599" cy="6709212"/>
        </p:xfrm>
        <a:graphic>
          <a:graphicData uri="http://schemas.openxmlformats.org/drawingml/2006/table">
            <a:tbl>
              <a:tblPr firstRow="1" bandRow="1">
                <a:tableStyleId>{5940675A-B579-460E-94D1-54222C63F5DA}</a:tableStyleId>
              </a:tblPr>
              <a:tblGrid>
                <a:gridCol w="1721795"/>
                <a:gridCol w="3078805"/>
                <a:gridCol w="683637"/>
                <a:gridCol w="829013"/>
                <a:gridCol w="924668"/>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2</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Demonstration </a:t>
                      </a:r>
                      <a:r>
                        <a:rPr lang="en-US" sz="1600" b="1" dirty="0">
                          <a:latin typeface="Times New Roman" pitchFamily="18" charset="0"/>
                          <a:ea typeface="Times New Roman"/>
                          <a:cs typeface="Times New Roman" pitchFamily="18" charset="0"/>
                        </a:rPr>
                        <a:t>on INM in maize under irrigated medium land situation</a:t>
                      </a:r>
                      <a:endParaRPr lang="en-IN" sz="1600"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Kharif</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Maize</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Irrigated, medium </a:t>
                      </a:r>
                      <a:r>
                        <a:rPr lang="en-US" sz="1600" b="1" dirty="0" smtClean="0">
                          <a:latin typeface="Times New Roman" pitchFamily="18" charset="0"/>
                          <a:ea typeface="Times New Roman"/>
                          <a:cs typeface="Times New Roman" pitchFamily="18" charset="0"/>
                        </a:rPr>
                        <a:t>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Poor plant growth and low cob weight  due to low dose of </a:t>
                      </a:r>
                      <a:r>
                        <a:rPr lang="en-US" sz="1600" b="1" dirty="0" err="1">
                          <a:latin typeface="Times New Roman" pitchFamily="18" charset="0"/>
                          <a:ea typeface="Times New Roman"/>
                          <a:cs typeface="Times New Roman" pitchFamily="18" charset="0"/>
                        </a:rPr>
                        <a:t>fertiliser</a:t>
                      </a:r>
                      <a:r>
                        <a:rPr lang="en-US" sz="1600" b="1" dirty="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1500 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Lower dose of chemical fertilizer </a:t>
                      </a:r>
                      <a:r>
                        <a:rPr lang="en-US" sz="1600" b="1" dirty="0" smtClean="0">
                          <a:latin typeface="Times New Roman" pitchFamily="18" charset="0"/>
                          <a:ea typeface="Times New Roman"/>
                          <a:cs typeface="Times New Roman" pitchFamily="18" charset="0"/>
                        </a:rPr>
                        <a:t>70:30:30 NPK </a:t>
                      </a:r>
                      <a:r>
                        <a:rPr lang="en-US" sz="1600" b="1" dirty="0">
                          <a:latin typeface="Times New Roman" pitchFamily="18" charset="0"/>
                          <a:ea typeface="Times New Roman"/>
                          <a:cs typeface="Times New Roman" pitchFamily="18" charset="0"/>
                        </a:rPr>
                        <a:t>kg/ha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929984">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INM in maize under irrigated medium land situation</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Source :RRTSS, </a:t>
                      </a:r>
                      <a:r>
                        <a:rPr lang="en-US" sz="1600" b="1" dirty="0" err="1" smtClean="0">
                          <a:latin typeface="Times New Roman" pitchFamily="18" charset="0"/>
                          <a:ea typeface="Times New Roman"/>
                          <a:cs typeface="Times New Roman" pitchFamily="18" charset="0"/>
                        </a:rPr>
                        <a:t>Bhawanipatna</a:t>
                      </a:r>
                      <a:r>
                        <a:rPr lang="en-US" sz="1600" b="1" dirty="0" smtClean="0">
                          <a:latin typeface="Times New Roman" pitchFamily="18" charset="0"/>
                          <a:ea typeface="Times New Roman"/>
                          <a:cs typeface="Times New Roman" pitchFamily="18" charset="0"/>
                        </a:rPr>
                        <a:t>, DOR,OUAT,</a:t>
                      </a:r>
                    </a:p>
                    <a:p>
                      <a:pPr>
                        <a:lnSpc>
                          <a:spcPct val="115000"/>
                        </a:lnSpc>
                        <a:spcAft>
                          <a:spcPts val="0"/>
                        </a:spcAft>
                      </a:pPr>
                      <a:r>
                        <a:rPr lang="en-US" sz="1600" b="1" dirty="0" smtClean="0">
                          <a:latin typeface="Times New Roman" pitchFamily="18" charset="0"/>
                          <a:ea typeface="Times New Roman"/>
                          <a:cs typeface="Times New Roman" pitchFamily="18" charset="0"/>
                        </a:rPr>
                        <a:t>2017-18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Application of </a:t>
                      </a:r>
                      <a:r>
                        <a:rPr lang="en-US" sz="1600" b="1" dirty="0" smtClean="0">
                          <a:latin typeface="Times New Roman" pitchFamily="18" charset="0"/>
                          <a:ea typeface="Times New Roman"/>
                          <a:cs typeface="Times New Roman" pitchFamily="18" charset="0"/>
                        </a:rPr>
                        <a:t> </a:t>
                      </a:r>
                      <a:r>
                        <a:rPr lang="en-US" sz="1600" b="1" dirty="0">
                          <a:latin typeface="Times New Roman" pitchFamily="18" charset="0"/>
                          <a:ea typeface="Times New Roman"/>
                          <a:cs typeface="Times New Roman" pitchFamily="18" charset="0"/>
                        </a:rPr>
                        <a:t>N:P:K:B:Zn @ 150:75:60:1:5 kg ha-1 + Lime 0.1 LR + FYM @ 5 t </a:t>
                      </a:r>
                      <a:r>
                        <a:rPr lang="en-US" sz="1600" b="1" dirty="0" smtClean="0">
                          <a:latin typeface="Times New Roman" pitchFamily="18" charset="0"/>
                          <a:ea typeface="Times New Roman"/>
                          <a:cs typeface="Times New Roman" pitchFamily="18" charset="0"/>
                        </a:rPr>
                        <a:t>ha</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27575">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Plant </a:t>
                      </a:r>
                      <a:r>
                        <a:rPr lang="en-US" sz="1600" b="1" dirty="0" err="1">
                          <a:latin typeface="Times New Roman" pitchFamily="18" charset="0"/>
                          <a:ea typeface="Times New Roman"/>
                          <a:cs typeface="Times New Roman" pitchFamily="18" charset="0"/>
                        </a:rPr>
                        <a:t>h</a:t>
                      </a:r>
                      <a:r>
                        <a:rPr lang="en-US" sz="1600" b="1" dirty="0" err="1" smtClean="0">
                          <a:latin typeface="Times New Roman" pitchFamily="18" charset="0"/>
                          <a:ea typeface="Times New Roman"/>
                          <a:cs typeface="Times New Roman" pitchFamily="18" charset="0"/>
                        </a:rPr>
                        <a:t>t,cob</a:t>
                      </a:r>
                      <a:r>
                        <a:rPr lang="en-US" sz="1600" b="1" dirty="0" smtClean="0">
                          <a:latin typeface="Times New Roman" pitchFamily="18" charset="0"/>
                          <a:ea typeface="Times New Roman"/>
                          <a:cs typeface="Times New Roman" pitchFamily="18" charset="0"/>
                        </a:rPr>
                        <a:t> </a:t>
                      </a:r>
                      <a:r>
                        <a:rPr lang="en-US" sz="1600" b="1" dirty="0">
                          <a:latin typeface="Times New Roman" pitchFamily="18" charset="0"/>
                          <a:ea typeface="Times New Roman"/>
                          <a:cs typeface="Times New Roman" pitchFamily="18" charset="0"/>
                        </a:rPr>
                        <a:t>length and weight, Grain wt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a:latin typeface="Times New Roman" pitchFamily="18" charset="0"/>
                          <a:ea typeface="Times New Roman"/>
                          <a:cs typeface="Times New Roman" pitchFamily="18" charset="0"/>
                        </a:rPr>
                        <a:t>Yield (q/ha), B:C ratio, </a:t>
                      </a:r>
                      <a:endParaRPr lang="en-IN" sz="1600" b="1">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L. K. </a:t>
                      </a:r>
                      <a:r>
                        <a:rPr lang="en-US" sz="1600" b="1" dirty="0" err="1">
                          <a:latin typeface="Times New Roman" pitchFamily="18" charset="0"/>
                          <a:ea typeface="Times New Roman"/>
                          <a:cs typeface="Times New Roman" pitchFamily="18" charset="0"/>
                        </a:rPr>
                        <a:t>Mohanty</a:t>
                      </a:r>
                      <a:r>
                        <a:rPr lang="en-US" sz="1600" b="1" dirty="0">
                          <a:latin typeface="Times New Roman" pitchFamily="18" charset="0"/>
                          <a:ea typeface="Times New Roman"/>
                          <a:cs typeface="Times New Roman" pitchFamily="18" charset="0"/>
                        </a:rPr>
                        <a:t>, Scientist (Agronomy.)</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802977216"/>
              </p:ext>
            </p:extLst>
          </p:nvPr>
        </p:nvGraphicFramePr>
        <p:xfrm>
          <a:off x="152401" y="193477"/>
          <a:ext cx="8991599" cy="5864204"/>
        </p:xfrm>
        <a:graphic>
          <a:graphicData uri="http://schemas.openxmlformats.org/drawingml/2006/table">
            <a:tbl>
              <a:tblPr firstRow="1" bandRow="1">
                <a:tableStyleId>{5940675A-B579-460E-94D1-54222C63F5DA}</a:tableStyleId>
              </a:tblPr>
              <a:tblGrid>
                <a:gridCol w="1721795"/>
                <a:gridCol w="2621605"/>
                <a:gridCol w="1140837"/>
                <a:gridCol w="829013"/>
                <a:gridCol w="924668"/>
                <a:gridCol w="1753681"/>
              </a:tblGrid>
              <a:tr h="355203">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3</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Demonstration on</a:t>
                      </a:r>
                      <a:r>
                        <a:rPr lang="en-US" sz="1600" b="1" baseline="0" dirty="0" smtClean="0">
                          <a:latin typeface="Times New Roman" pitchFamily="18" charset="0"/>
                          <a:ea typeface="Times New Roman"/>
                          <a:cs typeface="Times New Roman" pitchFamily="18" charset="0"/>
                        </a:rPr>
                        <a:t> Integrated Weed Management in </a:t>
                      </a:r>
                      <a:r>
                        <a:rPr lang="en-US" sz="1600" b="1" baseline="0" dirty="0" err="1" smtClean="0">
                          <a:latin typeface="Times New Roman" pitchFamily="18" charset="0"/>
                          <a:ea typeface="Times New Roman"/>
                          <a:cs typeface="Times New Roman" pitchFamily="18" charset="0"/>
                        </a:rPr>
                        <a:t>greengram</a:t>
                      </a:r>
                      <a:endParaRPr lang="en-IN" sz="1600"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Rabi,</a:t>
                      </a:r>
                      <a:r>
                        <a:rPr lang="en-US" sz="1600" b="1" baseline="0" dirty="0" smtClean="0">
                          <a:latin typeface="Times New Roman" pitchFamily="18" charset="0"/>
                          <a:ea typeface="Times New Roman"/>
                          <a:cs typeface="Times New Roman" pitchFamily="18" charset="0"/>
                        </a:rPr>
                        <a:t> 2020-21</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Greengram</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100" dirty="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a:t>
                      </a:r>
                      <a:r>
                        <a:rPr lang="en-US" sz="1600" b="1" smtClean="0">
                          <a:latin typeface="Times New Roman" pitchFamily="18" charset="0"/>
                          <a:ea typeface="Times New Roman"/>
                          <a:cs typeface="Times New Roman" pitchFamily="18" charset="0"/>
                        </a:rPr>
                        <a:t>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0" indent="0">
                        <a:lnSpc>
                          <a:spcPct val="115000"/>
                        </a:lnSpc>
                        <a:spcAft>
                          <a:spcPts val="0"/>
                        </a:spcAft>
                      </a:pPr>
                      <a:r>
                        <a:rPr lang="en-US" sz="1600" b="1" dirty="0" smtClean="0">
                          <a:latin typeface="+mn-lt"/>
                          <a:ea typeface="Calibri"/>
                          <a:cs typeface="Times New Roman" pitchFamily="18" charset="0"/>
                        </a:rPr>
                        <a:t>Heavy weed infestation in </a:t>
                      </a:r>
                      <a:r>
                        <a:rPr lang="en-US" sz="1600" b="1" dirty="0" err="1" smtClean="0">
                          <a:latin typeface="+mn-lt"/>
                          <a:ea typeface="Calibri"/>
                          <a:cs typeface="Times New Roman" pitchFamily="18" charset="0"/>
                        </a:rPr>
                        <a:t>greengram</a:t>
                      </a:r>
                      <a:endParaRPr lang="en-IN" sz="1600" b="1" dirty="0">
                        <a:latin typeface="+mn-lt"/>
                        <a:ea typeface="Calibri"/>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20000 </a:t>
                      </a:r>
                      <a:r>
                        <a:rPr lang="en-US" sz="1600" b="1" dirty="0">
                          <a:latin typeface="Times New Roman" pitchFamily="18" charset="0"/>
                          <a:ea typeface="Times New Roman"/>
                          <a:cs typeface="Times New Roman" pitchFamily="18" charset="0"/>
                        </a:rPr>
                        <a:t>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No use</a:t>
                      </a:r>
                      <a:r>
                        <a:rPr lang="en-US" sz="1600" b="1" baseline="0" dirty="0" smtClean="0">
                          <a:latin typeface="Times New Roman" pitchFamily="18" charset="0"/>
                          <a:ea typeface="Times New Roman"/>
                          <a:cs typeface="Times New Roman" pitchFamily="18" charset="0"/>
                        </a:rPr>
                        <a:t> of herbicide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83114">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600" b="1" kern="1200" baseline="0" dirty="0" smtClean="0">
                          <a:solidFill>
                            <a:schemeClr val="tx1"/>
                          </a:solidFill>
                          <a:latin typeface="Times New Roman" pitchFamily="18" charset="0"/>
                          <a:ea typeface="Times New Roman"/>
                          <a:cs typeface="Times New Roman" pitchFamily="18" charset="0"/>
                        </a:rPr>
                        <a:t>Use of herbicide </a:t>
                      </a:r>
                      <a:r>
                        <a:rPr lang="en-IN" sz="1600" b="1" kern="1200" baseline="0" dirty="0" err="1" smtClean="0">
                          <a:solidFill>
                            <a:schemeClr val="tx1"/>
                          </a:solidFill>
                          <a:latin typeface="Times New Roman" pitchFamily="18" charset="0"/>
                          <a:ea typeface="Times New Roman"/>
                          <a:cs typeface="Times New Roman" pitchFamily="18" charset="0"/>
                        </a:rPr>
                        <a:t>Imazethapyr</a:t>
                      </a:r>
                      <a:r>
                        <a:rPr lang="en-IN" sz="1600" b="1" kern="1200" baseline="0" dirty="0" smtClean="0">
                          <a:solidFill>
                            <a:schemeClr val="tx1"/>
                          </a:solidFill>
                          <a:latin typeface="Times New Roman" pitchFamily="18" charset="0"/>
                          <a:ea typeface="Times New Roman"/>
                          <a:cs typeface="Times New Roman" pitchFamily="18" charset="0"/>
                        </a:rPr>
                        <a:t> @750ml/ha at 20 DAS</a:t>
                      </a: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a:t>
                      </a:r>
                      <a:r>
                        <a:rPr lang="en-US" sz="1600" b="1" dirty="0" smtClean="0">
                          <a:latin typeface="Times New Roman" pitchFamily="18" charset="0"/>
                          <a:ea typeface="Times New Roman"/>
                          <a:cs typeface="Times New Roman" pitchFamily="18" charset="0"/>
                        </a:rPr>
                        <a:t>OUAT,</a:t>
                      </a:r>
                      <a:r>
                        <a:rPr lang="en-US" sz="1600" b="1" baseline="0" dirty="0" smtClean="0">
                          <a:latin typeface="Times New Roman" pitchFamily="18" charset="0"/>
                          <a:ea typeface="Times New Roman"/>
                          <a:cs typeface="Times New Roman" pitchFamily="18" charset="0"/>
                        </a:rPr>
                        <a:t> 2015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95651">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mn-lt"/>
                          <a:ea typeface="Times New Roman"/>
                          <a:cs typeface="Times New Roman" pitchFamily="18" charset="0"/>
                        </a:rPr>
                        <a:t>Post</a:t>
                      </a:r>
                      <a:r>
                        <a:rPr lang="en-US" sz="1600" b="1" baseline="0" dirty="0" smtClean="0">
                          <a:latin typeface="+mn-lt"/>
                          <a:ea typeface="Times New Roman"/>
                          <a:cs typeface="Times New Roman" pitchFamily="18" charset="0"/>
                        </a:rPr>
                        <a:t> emergence a</a:t>
                      </a:r>
                      <a:r>
                        <a:rPr lang="en-US" sz="1600" b="1" dirty="0" smtClean="0">
                          <a:latin typeface="+mn-lt"/>
                          <a:ea typeface="Times New Roman"/>
                          <a:cs typeface="Times New Roman" pitchFamily="18" charset="0"/>
                        </a:rPr>
                        <a:t>pplication of herbicide </a:t>
                      </a:r>
                      <a:r>
                        <a:rPr lang="en-US" sz="1600" b="1" dirty="0" err="1" smtClean="0">
                          <a:latin typeface="+mn-lt"/>
                          <a:ea typeface="Times New Roman"/>
                          <a:cs typeface="Times New Roman" pitchFamily="18" charset="0"/>
                        </a:rPr>
                        <a:t>Imazethapyr</a:t>
                      </a:r>
                      <a:r>
                        <a:rPr lang="en-US" sz="1600" b="1" dirty="0" smtClean="0">
                          <a:latin typeface="+mn-lt"/>
                          <a:ea typeface="Times New Roman"/>
                          <a:cs typeface="Times New Roman" pitchFamily="18" charset="0"/>
                        </a:rPr>
                        <a:t> @750ml/ha 15DAS</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02361">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smtClean="0">
                          <a:latin typeface="+mn-lt"/>
                          <a:ea typeface="Times New Roman"/>
                          <a:cs typeface="Times New Roman" pitchFamily="18" charset="0"/>
                        </a:rPr>
                        <a:t>No of pods/plant, No of grains /pod, weed count.</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smtClean="0">
                          <a:latin typeface="+mn-lt"/>
                          <a:ea typeface="Times New Roman"/>
                          <a:cs typeface="Times New Roman" pitchFamily="18" charset="0"/>
                        </a:rPr>
                        <a:t>Weed control efficiency Yield (q/ha), B:C ratio</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L. K. </a:t>
                      </a:r>
                      <a:r>
                        <a:rPr lang="en-US" sz="1600" b="1" dirty="0" err="1">
                          <a:latin typeface="Times New Roman" pitchFamily="18" charset="0"/>
                          <a:ea typeface="Times New Roman"/>
                          <a:cs typeface="Times New Roman" pitchFamily="18" charset="0"/>
                        </a:rPr>
                        <a:t>Mohanty</a:t>
                      </a:r>
                      <a:r>
                        <a:rPr lang="en-US" sz="1600" b="1" dirty="0">
                          <a:latin typeface="Times New Roman" pitchFamily="18" charset="0"/>
                          <a:ea typeface="Times New Roman"/>
                          <a:cs typeface="Times New Roman" pitchFamily="18" charset="0"/>
                        </a:rPr>
                        <a:t>, Scientist (Agronomy.)</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883094079"/>
              </p:ext>
            </p:extLst>
          </p:nvPr>
        </p:nvGraphicFramePr>
        <p:xfrm>
          <a:off x="228600" y="265304"/>
          <a:ext cx="8915399" cy="6398951"/>
        </p:xfrm>
        <a:graphic>
          <a:graphicData uri="http://schemas.openxmlformats.org/drawingml/2006/table">
            <a:tbl>
              <a:tblPr firstRow="1" bandRow="1">
                <a:tableStyleId>{5940675A-B579-460E-94D1-54222C63F5DA}</a:tableStyleId>
              </a:tblPr>
              <a:tblGrid>
                <a:gridCol w="1645595"/>
                <a:gridCol w="1721795"/>
                <a:gridCol w="2040647"/>
                <a:gridCol w="829013"/>
                <a:gridCol w="924668"/>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4</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a:lnSpc>
                          <a:spcPct val="115000"/>
                        </a:lnSpc>
                        <a:spcAft>
                          <a:spcPts val="1000"/>
                        </a:spcAft>
                      </a:pPr>
                      <a:r>
                        <a:rPr lang="en-IN" sz="1600" b="1" dirty="0" smtClean="0">
                          <a:latin typeface="Times New Roman" pitchFamily="18" charset="0"/>
                          <a:ea typeface="Times New Roman"/>
                          <a:cs typeface="Times New Roman" pitchFamily="18" charset="0"/>
                        </a:rPr>
                        <a:t>Demonstration </a:t>
                      </a:r>
                      <a:r>
                        <a:rPr lang="en-IN" sz="1600" b="1" dirty="0">
                          <a:latin typeface="Times New Roman" pitchFamily="18" charset="0"/>
                          <a:ea typeface="Times New Roman"/>
                          <a:cs typeface="Times New Roman" pitchFamily="18" charset="0"/>
                        </a:rPr>
                        <a:t>on Integrated Nutrient Management in sugarcane for higher yield and profitability</a:t>
                      </a:r>
                      <a:endParaRPr lang="en-IN" sz="1600"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t>
                      </a:r>
                      <a:r>
                        <a:rPr lang="en-US" sz="1600" b="1" dirty="0" smtClean="0">
                          <a:latin typeface="Times New Roman" pitchFamily="18" charset="0"/>
                          <a:ea typeface="Times New Roman"/>
                          <a:cs typeface="Times New Roman" pitchFamily="18" charset="0"/>
                        </a:rPr>
                        <a:t>abi</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2020-21</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Sugarcane</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Irrigated, medium </a:t>
                      </a:r>
                      <a:r>
                        <a:rPr lang="en-US" sz="1600" b="1" dirty="0" smtClean="0">
                          <a:latin typeface="Times New Roman" pitchFamily="18" charset="0"/>
                          <a:ea typeface="Times New Roman"/>
                          <a:cs typeface="Times New Roman" pitchFamily="18" charset="0"/>
                        </a:rPr>
                        <a:t>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Poor tillering and low cane weight </a:t>
                      </a:r>
                      <a:endParaRPr lang="en-IN" sz="1600" b="1">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1500 </a:t>
                      </a:r>
                      <a:r>
                        <a:rPr lang="en-US" sz="1600" b="1" dirty="0">
                          <a:latin typeface="Times New Roman" pitchFamily="18" charset="0"/>
                          <a:ea typeface="Times New Roman"/>
                          <a:cs typeface="Times New Roman" pitchFamily="18" charset="0"/>
                        </a:rPr>
                        <a:t>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Improper dose of chemical fertilizer(130-40-40 NPK kg/ha) and no use of </a:t>
                      </a:r>
                      <a:r>
                        <a:rPr lang="en-US" sz="1600" b="1" dirty="0" err="1">
                          <a:latin typeface="Times New Roman" pitchFamily="18" charset="0"/>
                          <a:ea typeface="Times New Roman"/>
                          <a:cs typeface="Times New Roman" pitchFamily="18" charset="0"/>
                        </a:rPr>
                        <a:t>biofertiliser</a:t>
                      </a:r>
                      <a:r>
                        <a:rPr lang="en-US" sz="1600" b="1" dirty="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27815">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 Integrated Nutrient Management</a:t>
                      </a: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SLREC 2015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Soil test based fertilizer application </a:t>
                      </a:r>
                      <a:r>
                        <a:rPr lang="en-US" sz="1600" b="1" dirty="0" smtClean="0">
                          <a:latin typeface="Times New Roman" pitchFamily="18" charset="0"/>
                          <a:ea typeface="Times New Roman"/>
                          <a:cs typeface="Times New Roman" pitchFamily="18" charset="0"/>
                        </a:rPr>
                        <a:t>in </a:t>
                      </a:r>
                      <a:r>
                        <a:rPr lang="en-US" sz="1600" b="1" dirty="0">
                          <a:latin typeface="Times New Roman" pitchFamily="18" charset="0"/>
                          <a:ea typeface="Times New Roman"/>
                          <a:cs typeface="Times New Roman" pitchFamily="18" charset="0"/>
                        </a:rPr>
                        <a:t>sugarcane </a:t>
                      </a:r>
                      <a:r>
                        <a:rPr lang="en-US" sz="1600" b="1" dirty="0" smtClean="0">
                          <a:latin typeface="Times New Roman" pitchFamily="18" charset="0"/>
                          <a:ea typeface="Times New Roman"/>
                          <a:cs typeface="Times New Roman" pitchFamily="18" charset="0"/>
                        </a:rPr>
                        <a:t>@ 315:100:60 kg </a:t>
                      </a:r>
                      <a:r>
                        <a:rPr lang="en-US" sz="1600" b="1" dirty="0">
                          <a:latin typeface="Times New Roman" pitchFamily="18" charset="0"/>
                          <a:ea typeface="Times New Roman"/>
                          <a:cs typeface="Times New Roman" pitchFamily="18" charset="0"/>
                        </a:rPr>
                        <a:t>N:P2O5:K20+60 kg elemental S/ha recorded highest cane yield of 81.44 t/ha and  was most remunerative.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Cane length</a:t>
                      </a:r>
                      <a:r>
                        <a:rPr lang="en-US" sz="1600" b="1" dirty="0" smtClean="0">
                          <a:latin typeface="Times New Roman" pitchFamily="18" charset="0"/>
                          <a:ea typeface="Times New Roman"/>
                          <a:cs typeface="Times New Roman" pitchFamily="18" charset="0"/>
                        </a:rPr>
                        <a:t>, cane </a:t>
                      </a:r>
                      <a:r>
                        <a:rPr lang="en-US" sz="1600" b="1" dirty="0">
                          <a:latin typeface="Times New Roman" pitchFamily="18" charset="0"/>
                          <a:ea typeface="Times New Roman"/>
                          <a:cs typeface="Times New Roman" pitchFamily="18" charset="0"/>
                        </a:rPr>
                        <a:t>wt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b="1" dirty="0">
                          <a:latin typeface="Times New Roman" pitchFamily="18" charset="0"/>
                          <a:ea typeface="Times New Roman"/>
                          <a:cs typeface="Times New Roman" pitchFamily="18" charset="0"/>
                        </a:rPr>
                        <a:t>farmers feedback </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L. K. </a:t>
                      </a:r>
                      <a:r>
                        <a:rPr lang="en-US" sz="1600" b="1" dirty="0" err="1">
                          <a:latin typeface="Times New Roman" pitchFamily="18" charset="0"/>
                          <a:ea typeface="Times New Roman"/>
                          <a:cs typeface="Times New Roman" pitchFamily="18" charset="0"/>
                        </a:rPr>
                        <a:t>Mohanty</a:t>
                      </a:r>
                      <a:r>
                        <a:rPr lang="en-US" sz="1600" b="1" dirty="0">
                          <a:latin typeface="Times New Roman" pitchFamily="18" charset="0"/>
                          <a:ea typeface="Times New Roman"/>
                          <a:cs typeface="Times New Roman" pitchFamily="18" charset="0"/>
                        </a:rPr>
                        <a:t>, Scientist (Agronomy.)</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563836847"/>
              </p:ext>
            </p:extLst>
          </p:nvPr>
        </p:nvGraphicFramePr>
        <p:xfrm>
          <a:off x="152401" y="171170"/>
          <a:ext cx="8991599" cy="6625702"/>
        </p:xfrm>
        <a:graphic>
          <a:graphicData uri="http://schemas.openxmlformats.org/drawingml/2006/table">
            <a:tbl>
              <a:tblPr firstRow="1" bandRow="1">
                <a:tableStyleId>{5940675A-B579-460E-94D1-54222C63F5DA}</a:tableStyleId>
              </a:tblPr>
              <a:tblGrid>
                <a:gridCol w="1721795"/>
                <a:gridCol w="2265756"/>
                <a:gridCol w="1496686"/>
                <a:gridCol w="829013"/>
                <a:gridCol w="266589"/>
                <a:gridCol w="658079"/>
                <a:gridCol w="1753681"/>
              </a:tblGrid>
              <a:tr h="305502">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5</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6">
                  <a:txBody>
                    <a:bodyPr/>
                    <a:lstStyle/>
                    <a:p>
                      <a:pPr>
                        <a:lnSpc>
                          <a:spcPct val="115000"/>
                        </a:lnSpc>
                        <a:spcAft>
                          <a:spcPts val="1000"/>
                        </a:spcAft>
                      </a:pPr>
                      <a:r>
                        <a:rPr lang="en-US" sz="1600" b="1" dirty="0" smtClean="0">
                          <a:solidFill>
                            <a:schemeClr val="tx1"/>
                          </a:solidFill>
                          <a:latin typeface="Times New Roman" pitchFamily="18" charset="0"/>
                          <a:ea typeface="Times New Roman"/>
                          <a:cs typeface="Times New Roman" pitchFamily="18" charset="0"/>
                        </a:rPr>
                        <a:t>Demonstration </a:t>
                      </a:r>
                      <a:r>
                        <a:rPr lang="en-US" sz="1600" b="1" dirty="0">
                          <a:solidFill>
                            <a:schemeClr val="tx1"/>
                          </a:solidFill>
                          <a:latin typeface="Times New Roman" pitchFamily="18" charset="0"/>
                          <a:ea typeface="Times New Roman"/>
                          <a:cs typeface="Times New Roman" pitchFamily="18" charset="0"/>
                        </a:rPr>
                        <a:t>on  </a:t>
                      </a:r>
                      <a:r>
                        <a:rPr lang="en-US" sz="1600" b="1" dirty="0" smtClean="0">
                          <a:solidFill>
                            <a:schemeClr val="tx1"/>
                          </a:solidFill>
                          <a:latin typeface="Times New Roman" pitchFamily="18" charset="0"/>
                          <a:ea typeface="Times New Roman"/>
                          <a:cs typeface="Times New Roman" pitchFamily="18" charset="0"/>
                        </a:rPr>
                        <a:t>Boron</a:t>
                      </a:r>
                      <a:r>
                        <a:rPr lang="en-US" sz="1600" b="1" baseline="0" dirty="0" smtClean="0">
                          <a:solidFill>
                            <a:schemeClr val="tx1"/>
                          </a:solidFill>
                          <a:latin typeface="Times New Roman" pitchFamily="18" charset="0"/>
                          <a:ea typeface="Times New Roman"/>
                          <a:cs typeface="Times New Roman" pitchFamily="18" charset="0"/>
                        </a:rPr>
                        <a:t> application in low land rice</a:t>
                      </a:r>
                      <a:endParaRPr lang="en-IN" sz="1600" dirty="0">
                        <a:solidFill>
                          <a:schemeClr val="tx1"/>
                        </a:solidFill>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80640">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Kharif</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286123">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Rice</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Low yield due to more chaffy grain in the panicle attributed</a:t>
                      </a:r>
                      <a:r>
                        <a:rPr lang="en-US" sz="1600" b="1" baseline="0" dirty="0" smtClean="0">
                          <a:latin typeface="Times New Roman" pitchFamily="18" charset="0"/>
                          <a:ea typeface="Times New Roman"/>
                          <a:cs typeface="Times New Roman" pitchFamily="18" charset="0"/>
                        </a:rPr>
                        <a:t> by boron deficiency</a:t>
                      </a:r>
                      <a:r>
                        <a:rPr lang="en-US" sz="1600" b="1"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r>
                        <a:rPr lang="en-IN" dirty="0" smtClean="0"/>
                        <a:t>22000 ha</a:t>
                      </a:r>
                      <a:endParaRPr lang="en-IN" dirty="0"/>
                    </a:p>
                  </a:txBody>
                  <a:tcPr marL="68580" marR="68580" marT="9525" marB="0" anchor="ctr"/>
                </a:tc>
                <a:tc hMerge="1">
                  <a:txBody>
                    <a:bodyPr/>
                    <a:lstStyle/>
                    <a:p>
                      <a:endParaRPr lang="en-IN"/>
                    </a:p>
                  </a:txBody>
                  <a:tcPr/>
                </a:tc>
              </a:tr>
              <a:tr h="267058">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IN" sz="1600" b="1" kern="1200" dirty="0" smtClean="0">
                          <a:solidFill>
                            <a:schemeClr val="tx1"/>
                          </a:solidFill>
                          <a:latin typeface="Times New Roman" pitchFamily="18" charset="0"/>
                          <a:ea typeface="Times New Roman"/>
                          <a:cs typeface="Times New Roman" pitchFamily="18" charset="0"/>
                        </a:rPr>
                        <a:t>RDF (90-40-40</a:t>
                      </a:r>
                      <a:r>
                        <a:rPr lang="en-IN" sz="1600" b="1" kern="1200" baseline="0" dirty="0" smtClean="0">
                          <a:solidFill>
                            <a:schemeClr val="tx1"/>
                          </a:solidFill>
                          <a:latin typeface="Times New Roman" pitchFamily="18" charset="0"/>
                          <a:ea typeface="Times New Roman"/>
                          <a:cs typeface="Times New Roman" pitchFamily="18" charset="0"/>
                        </a:rPr>
                        <a:t> NPK kg/ha)</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38101">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STBR  NPK + foliar spray of 0.25% Borax at</a:t>
                      </a:r>
                      <a:r>
                        <a:rPr lang="en-US" sz="1600" b="1" baseline="0" dirty="0" smtClean="0">
                          <a:latin typeface="Times New Roman" pitchFamily="18" charset="0"/>
                          <a:ea typeface="Times New Roman"/>
                          <a:cs typeface="Times New Roman" pitchFamily="18" charset="0"/>
                        </a:rPr>
                        <a:t> panicle initiation stage and at pre flowering stage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a:lnSpc>
                          <a:spcPct val="100000"/>
                        </a:lnSpc>
                        <a:spcAft>
                          <a:spcPts val="0"/>
                        </a:spcAft>
                      </a:pPr>
                      <a:r>
                        <a:rPr lang="en-US" sz="1600" b="1" dirty="0">
                          <a:latin typeface="Times New Roman" pitchFamily="18" charset="0"/>
                          <a:ea typeface="Times New Roman"/>
                          <a:cs typeface="Times New Roman" pitchFamily="18" charset="0"/>
                        </a:rPr>
                        <a:t>Source </a:t>
                      </a:r>
                      <a:r>
                        <a:rPr lang="en-US" sz="1600" b="1" dirty="0" smtClean="0">
                          <a:latin typeface="Times New Roman" pitchFamily="18" charset="0"/>
                          <a:ea typeface="Times New Roman"/>
                          <a:cs typeface="Times New Roman" pitchFamily="18" charset="0"/>
                        </a:rPr>
                        <a:t>:</a:t>
                      </a:r>
                      <a:r>
                        <a:rPr lang="en-US" sz="1600" b="1" baseline="0" dirty="0" smtClean="0">
                          <a:latin typeface="Times New Roman" pitchFamily="18" charset="0"/>
                          <a:ea typeface="Times New Roman"/>
                          <a:cs typeface="Times New Roman" pitchFamily="18" charset="0"/>
                        </a:rPr>
                        <a:t> AICRP on micronutrient, Bhubaneswar, </a:t>
                      </a:r>
                      <a:r>
                        <a:rPr lang="en-US" sz="1600" b="1" baseline="0" dirty="0" err="1" smtClean="0">
                          <a:latin typeface="Times New Roman" pitchFamily="18" charset="0"/>
                          <a:ea typeface="Times New Roman"/>
                          <a:cs typeface="Times New Roman" pitchFamily="18" charset="0"/>
                        </a:rPr>
                        <a:t>Odisha</a:t>
                      </a:r>
                      <a:r>
                        <a:rPr lang="en-US" sz="1600" b="1" baseline="0" dirty="0" smtClean="0">
                          <a:latin typeface="Times New Roman" pitchFamily="18" charset="0"/>
                          <a:ea typeface="Times New Roman"/>
                          <a:cs typeface="Times New Roman" pitchFamily="18" charset="0"/>
                        </a:rPr>
                        <a:t>, 2016</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824730">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Boron is an essential micronutrient , which is responsible for cell wall formation &amp; stabilization, pollen germination &amp; pollen tube growth, impart drought tolerance to plants. Application of STBR NPK as basal and two foliar spray of B as Borax at</a:t>
                      </a:r>
                      <a:r>
                        <a:rPr lang="en-US" sz="1600" b="1" baseline="0" dirty="0" smtClean="0">
                          <a:latin typeface="Times New Roman" pitchFamily="18" charset="0"/>
                          <a:ea typeface="Times New Roman"/>
                          <a:cs typeface="Times New Roman" pitchFamily="18" charset="0"/>
                        </a:rPr>
                        <a:t> panicle initiation stage and at pre flowering stage help in high pollination &amp; more filled grain.</a:t>
                      </a:r>
                      <a:r>
                        <a:rPr lang="en-US" sz="1600" b="1" dirty="0" smtClean="0">
                          <a:latin typeface="Times New Roman" pitchFamily="18" charset="0"/>
                          <a:ea typeface="Times New Roman"/>
                          <a:cs typeface="Times New Roman" pitchFamily="18" charset="0"/>
                        </a:rPr>
                        <a:t>   Also increases </a:t>
                      </a:r>
                      <a:r>
                        <a:rPr lang="en-US" sz="1600" b="1" baseline="0" dirty="0" smtClean="0">
                          <a:latin typeface="Times New Roman" pitchFamily="18" charset="0"/>
                          <a:ea typeface="Times New Roman"/>
                          <a:cs typeface="Times New Roman" pitchFamily="18" charset="0"/>
                        </a:rPr>
                        <a:t> the Nitrogen use efficiency  of the plant.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34605">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Initial</a:t>
                      </a:r>
                      <a:r>
                        <a:rPr lang="en-US" sz="1600" b="1" baseline="0" dirty="0" smtClean="0">
                          <a:latin typeface="Times New Roman" pitchFamily="18" charset="0"/>
                          <a:ea typeface="Times New Roman"/>
                          <a:cs typeface="Times New Roman" pitchFamily="18" charset="0"/>
                        </a:rPr>
                        <a:t> &amp; after harvest soil test value, No. of tiller/m</a:t>
                      </a:r>
                      <a:r>
                        <a:rPr lang="en-US" sz="1600" b="1" baseline="30000" dirty="0" smtClean="0">
                          <a:latin typeface="Times New Roman" pitchFamily="18" charset="0"/>
                          <a:ea typeface="Times New Roman"/>
                          <a:cs typeface="Times New Roman" pitchFamily="18" charset="0"/>
                        </a:rPr>
                        <a:t>2 , </a:t>
                      </a:r>
                      <a:r>
                        <a:rPr lang="en-US" sz="1600" b="1" baseline="0" dirty="0" smtClean="0">
                          <a:latin typeface="Times New Roman" pitchFamily="18" charset="0"/>
                          <a:ea typeface="Times New Roman"/>
                          <a:cs typeface="Times New Roman" pitchFamily="18" charset="0"/>
                        </a:rPr>
                        <a:t>No. of filled grain/panicle, sterility %, </a:t>
                      </a:r>
                      <a:endParaRPr lang="en-IN" sz="1600" b="1" baseline="0"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a:t>
                      </a:r>
                      <a:r>
                        <a:rPr lang="en-US" sz="1600" b="1" dirty="0" err="1">
                          <a:latin typeface="Times New Roman" pitchFamily="18" charset="0"/>
                          <a:ea typeface="Times New Roman"/>
                          <a:cs typeface="Times New Roman" pitchFamily="18" charset="0"/>
                        </a:rPr>
                        <a:t>S.Dash</a:t>
                      </a:r>
                      <a:r>
                        <a:rPr lang="en-US" sz="1600" b="1" dirty="0">
                          <a:latin typeface="Times New Roman" pitchFamily="18" charset="0"/>
                          <a:ea typeface="Times New Roman"/>
                          <a:cs typeface="Times New Roman" pitchFamily="18" charset="0"/>
                        </a:rPr>
                        <a:t>, Scientist (Soil Sc.)</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684125650"/>
              </p:ext>
            </p:extLst>
          </p:nvPr>
        </p:nvGraphicFramePr>
        <p:xfrm>
          <a:off x="152401" y="96111"/>
          <a:ext cx="8991599" cy="6750438"/>
        </p:xfrm>
        <a:graphic>
          <a:graphicData uri="http://schemas.openxmlformats.org/drawingml/2006/table">
            <a:tbl>
              <a:tblPr firstRow="1" bandRow="1">
                <a:tableStyleId>{5940675A-B579-460E-94D1-54222C63F5DA}</a:tableStyleId>
              </a:tblPr>
              <a:tblGrid>
                <a:gridCol w="1721795"/>
                <a:gridCol w="2985836"/>
                <a:gridCol w="776606"/>
                <a:gridCol w="1095602"/>
                <a:gridCol w="360040"/>
                <a:gridCol w="298039"/>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6</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6">
                  <a:txBody>
                    <a:bodyPr/>
                    <a:lstStyle/>
                    <a:p>
                      <a:pPr>
                        <a:lnSpc>
                          <a:spcPct val="115000"/>
                        </a:lnSpc>
                        <a:spcAft>
                          <a:spcPts val="1000"/>
                        </a:spcAft>
                      </a:pPr>
                      <a:r>
                        <a:rPr lang="en-IN" sz="1600" b="1" kern="1200" dirty="0" smtClean="0">
                          <a:solidFill>
                            <a:schemeClr val="tx1"/>
                          </a:solidFill>
                          <a:latin typeface="Times New Roman" pitchFamily="18" charset="0"/>
                          <a:ea typeface="Times New Roman"/>
                          <a:cs typeface="Times New Roman" pitchFamily="18" charset="0"/>
                        </a:rPr>
                        <a:t>Demonstration on production technology of </a:t>
                      </a:r>
                      <a:r>
                        <a:rPr lang="en-IN" sz="1600" b="1" kern="1200" dirty="0" err="1" smtClean="0">
                          <a:solidFill>
                            <a:schemeClr val="tx1"/>
                          </a:solidFill>
                          <a:latin typeface="Times New Roman" pitchFamily="18" charset="0"/>
                          <a:ea typeface="Times New Roman"/>
                          <a:cs typeface="Times New Roman" pitchFamily="18" charset="0"/>
                        </a:rPr>
                        <a:t>vermicompost</a:t>
                      </a:r>
                      <a:r>
                        <a:rPr lang="en-IN" sz="1600" b="1" kern="1200" dirty="0" smtClean="0">
                          <a:solidFill>
                            <a:schemeClr val="tx1"/>
                          </a:solidFill>
                          <a:latin typeface="Times New Roman" pitchFamily="18" charset="0"/>
                          <a:ea typeface="Times New Roman"/>
                          <a:cs typeface="Times New Roman" pitchFamily="18" charset="0"/>
                        </a:rPr>
                        <a:t> using local available waste</a:t>
                      </a:r>
                      <a:r>
                        <a:rPr lang="en-IN" sz="1600" b="1" kern="1200" baseline="0" dirty="0" smtClean="0">
                          <a:solidFill>
                            <a:schemeClr val="tx1"/>
                          </a:solidFill>
                          <a:latin typeface="Times New Roman" pitchFamily="18" charset="0"/>
                          <a:ea typeface="Times New Roman"/>
                          <a:cs typeface="Times New Roman" pitchFamily="18" charset="0"/>
                        </a:rPr>
                        <a:t> material.</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83691">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Kharif</a:t>
                      </a:r>
                      <a:r>
                        <a:rPr lang="en-US" sz="1600" b="1" dirty="0" smtClean="0">
                          <a:latin typeface="Times New Roman" pitchFamily="18" charset="0"/>
                          <a:ea typeface="Times New Roman"/>
                          <a:cs typeface="Times New Roman" pitchFamily="18" charset="0"/>
                        </a:rPr>
                        <a:t>, 2020</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288032">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vermicompost</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endParaRPr lang="en-IN"/>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Inadequate availability of FYM for crop and  its low nutrient status</a:t>
                      </a:r>
                      <a:endParaRPr lang="en-IN" sz="1600" b="1" dirty="0" smtClean="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endParaRPr lang="en-IN"/>
                    </a:p>
                  </a:txBody>
                  <a:tcPr marL="68580" marR="68580" marT="9525" marB="0" anchor="ctr"/>
                </a:tc>
                <a:tc hMerge="1">
                  <a:txBody>
                    <a:bodyPr/>
                    <a:lstStyle/>
                    <a:p>
                      <a:endParaRPr lang="en-IN"/>
                    </a:p>
                  </a:txBody>
                  <a:tcPr/>
                </a:tc>
              </a:tr>
              <a:tr h="149180">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IN" sz="1600" b="1" kern="1200" dirty="0" smtClean="0">
                          <a:solidFill>
                            <a:schemeClr val="tx1"/>
                          </a:solidFill>
                          <a:latin typeface="Times New Roman" pitchFamily="18" charset="0"/>
                          <a:ea typeface="Times New Roman"/>
                          <a:cs typeface="Times New Roman" pitchFamily="18" charset="0"/>
                        </a:rPr>
                        <a:t>Farmyard manure</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929984">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Demo </a:t>
                      </a:r>
                      <a:endParaRPr lang="en-IN" sz="1600"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kern="1200" dirty="0" smtClean="0">
                          <a:solidFill>
                            <a:schemeClr val="tx1"/>
                          </a:solidFill>
                          <a:latin typeface="Times New Roman" pitchFamily="18" charset="0"/>
                          <a:ea typeface="Times New Roman"/>
                          <a:cs typeface="Times New Roman" pitchFamily="18" charset="0"/>
                        </a:rPr>
                        <a:t>Composting cow dung and leafy materials in the ratio of 3:10 in the </a:t>
                      </a:r>
                      <a:r>
                        <a:rPr lang="en-IN" sz="1600" b="1" kern="1200" dirty="0" err="1" smtClean="0">
                          <a:solidFill>
                            <a:schemeClr val="tx1"/>
                          </a:solidFill>
                          <a:latin typeface="Times New Roman" pitchFamily="18" charset="0"/>
                          <a:ea typeface="Times New Roman"/>
                          <a:cs typeface="Times New Roman" pitchFamily="18" charset="0"/>
                        </a:rPr>
                        <a:t>vermicompost</a:t>
                      </a:r>
                      <a:r>
                        <a:rPr lang="en-IN" sz="1600" b="1" kern="1200" dirty="0" smtClean="0">
                          <a:solidFill>
                            <a:schemeClr val="tx1"/>
                          </a:solidFill>
                          <a:latin typeface="Times New Roman" pitchFamily="18" charset="0"/>
                          <a:ea typeface="Times New Roman"/>
                          <a:cs typeface="Times New Roman" pitchFamily="18" charset="0"/>
                        </a:rPr>
                        <a:t> polythene bag size of 8’x4’x2.5’ with release of earthworm (variety: </a:t>
                      </a:r>
                      <a:r>
                        <a:rPr lang="en-IN" sz="1600" b="1" kern="1200" dirty="0" err="1" smtClean="0">
                          <a:solidFill>
                            <a:schemeClr val="tx1"/>
                          </a:solidFill>
                          <a:latin typeface="Times New Roman" pitchFamily="18" charset="0"/>
                          <a:ea typeface="Times New Roman"/>
                          <a:cs typeface="Times New Roman" pitchFamily="18" charset="0"/>
                        </a:rPr>
                        <a:t>Eisenia</a:t>
                      </a:r>
                      <a:r>
                        <a:rPr lang="en-IN" sz="1600" b="1" kern="1200" dirty="0" smtClean="0">
                          <a:solidFill>
                            <a:schemeClr val="tx1"/>
                          </a:solidFill>
                          <a:latin typeface="Times New Roman" pitchFamily="18" charset="0"/>
                          <a:ea typeface="Times New Roman"/>
                          <a:cs typeface="Times New Roman" pitchFamily="18" charset="0"/>
                        </a:rPr>
                        <a:t> </a:t>
                      </a:r>
                      <a:r>
                        <a:rPr lang="en-IN" sz="1600" b="1" kern="1200" dirty="0" err="1" smtClean="0">
                          <a:solidFill>
                            <a:schemeClr val="tx1"/>
                          </a:solidFill>
                          <a:latin typeface="Times New Roman" pitchFamily="18" charset="0"/>
                          <a:ea typeface="Times New Roman"/>
                          <a:cs typeface="Times New Roman" pitchFamily="18" charset="0"/>
                        </a:rPr>
                        <a:t>foetida</a:t>
                      </a:r>
                      <a:r>
                        <a:rPr lang="en-IN" sz="1600" b="1" kern="1200" dirty="0" smtClean="0">
                          <a:solidFill>
                            <a:schemeClr val="tx1"/>
                          </a:solidFill>
                          <a:latin typeface="Times New Roman" pitchFamily="18" charset="0"/>
                          <a:ea typeface="Times New Roman"/>
                          <a:cs typeface="Times New Roman" pitchFamily="18" charset="0"/>
                        </a:rPr>
                        <a:t>) @1kg/</a:t>
                      </a:r>
                      <a:r>
                        <a:rPr lang="en-IN" sz="1600" b="1" kern="1200" dirty="0" err="1" smtClean="0">
                          <a:solidFill>
                            <a:schemeClr val="tx1"/>
                          </a:solidFill>
                          <a:latin typeface="Times New Roman" pitchFamily="18" charset="0"/>
                          <a:ea typeface="Times New Roman"/>
                          <a:cs typeface="Times New Roman" pitchFamily="18" charset="0"/>
                        </a:rPr>
                        <a:t>qtl</a:t>
                      </a:r>
                      <a:r>
                        <a:rPr lang="en-IN" sz="1600" b="1" kern="1200" dirty="0" smtClean="0">
                          <a:solidFill>
                            <a:schemeClr val="tx1"/>
                          </a:solidFill>
                          <a:latin typeface="Times New Roman" pitchFamily="18" charset="0"/>
                          <a:ea typeface="Times New Roman"/>
                          <a:cs typeface="Times New Roman" pitchFamily="18" charset="0"/>
                        </a:rPr>
                        <a:t>. of waste material.</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a:t>
                      </a:r>
                      <a:r>
                        <a:rPr lang="en-US" sz="1600" b="1" dirty="0" smtClean="0">
                          <a:latin typeface="Times New Roman" pitchFamily="18" charset="0"/>
                          <a:ea typeface="Times New Roman"/>
                          <a:cs typeface="Times New Roman" pitchFamily="18" charset="0"/>
                        </a:rPr>
                        <a:t>AINP</a:t>
                      </a:r>
                      <a:r>
                        <a:rPr lang="en-US" sz="1600" b="1" baseline="0" dirty="0" smtClean="0">
                          <a:latin typeface="Times New Roman" pitchFamily="18" charset="0"/>
                          <a:ea typeface="Times New Roman"/>
                          <a:cs typeface="Times New Roman" pitchFamily="18" charset="0"/>
                        </a:rPr>
                        <a:t> on biodiversity and bio-fertilizer , OUAT, 2010</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74050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Vermiculture</a:t>
                      </a:r>
                      <a:r>
                        <a:rPr lang="en-US" sz="1600" b="1" dirty="0" smtClean="0">
                          <a:latin typeface="Times New Roman" pitchFamily="18" charset="0"/>
                          <a:ea typeface="Times New Roman"/>
                          <a:cs typeface="Times New Roman" pitchFamily="18" charset="0"/>
                        </a:rPr>
                        <a:t> is a process by which</a:t>
                      </a:r>
                      <a:r>
                        <a:rPr lang="en-US" sz="1600" b="1" baseline="0" dirty="0" smtClean="0">
                          <a:latin typeface="Times New Roman" pitchFamily="18" charset="0"/>
                          <a:ea typeface="Times New Roman"/>
                          <a:cs typeface="Times New Roman" pitchFamily="18" charset="0"/>
                        </a:rPr>
                        <a:t> all type of degradable waste such as farm waste, kitchen waste, bio waste, livestock waste etc. are converted while passing through the worm gut to nutrient rich </a:t>
                      </a:r>
                      <a:r>
                        <a:rPr lang="en-US" sz="1600" b="1" baseline="0" dirty="0" err="1" smtClean="0">
                          <a:latin typeface="Times New Roman" pitchFamily="18" charset="0"/>
                          <a:ea typeface="Times New Roman"/>
                          <a:cs typeface="Times New Roman" pitchFamily="18" charset="0"/>
                        </a:rPr>
                        <a:t>vermicompost</a:t>
                      </a:r>
                      <a:r>
                        <a:rPr lang="en-US" sz="1600" b="1" baseline="0" dirty="0" smtClean="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Nutrient status of </a:t>
                      </a:r>
                      <a:r>
                        <a:rPr lang="en-US" sz="1600" b="1" dirty="0" err="1" smtClean="0">
                          <a:latin typeface="Times New Roman" pitchFamily="18" charset="0"/>
                          <a:ea typeface="Times New Roman"/>
                          <a:cs typeface="Times New Roman" pitchFamily="18" charset="0"/>
                        </a:rPr>
                        <a:t>vermicompost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Cost intervention, additional income over additional investment, Yield (q/ha), B:C ratio</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S. Dash, Scientist (Soil Science)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4082668768"/>
              </p:ext>
            </p:extLst>
          </p:nvPr>
        </p:nvGraphicFramePr>
        <p:xfrm>
          <a:off x="152401" y="405803"/>
          <a:ext cx="8991599" cy="5840855"/>
        </p:xfrm>
        <a:graphic>
          <a:graphicData uri="http://schemas.openxmlformats.org/drawingml/2006/table">
            <a:tbl>
              <a:tblPr firstRow="1" bandRow="1">
                <a:tableStyleId>{5940675A-B579-460E-94D1-54222C63F5DA}</a:tableStyleId>
              </a:tblPr>
              <a:tblGrid>
                <a:gridCol w="1721795"/>
                <a:gridCol w="2049732"/>
                <a:gridCol w="1712710"/>
                <a:gridCol w="375522"/>
                <a:gridCol w="453491"/>
                <a:gridCol w="924668"/>
                <a:gridCol w="1753681"/>
              </a:tblGrid>
              <a:tr h="346647">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7</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6">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sz="1600" b="1" dirty="0" smtClean="0">
                          <a:latin typeface="+mn-lt"/>
                          <a:ea typeface="Times New Roman"/>
                          <a:cs typeface="Times New Roman" pitchFamily="18" charset="0"/>
                        </a:rPr>
                        <a:t>Demonstration</a:t>
                      </a:r>
                      <a:r>
                        <a:rPr lang="en-US" sz="1600" b="1" baseline="0" dirty="0" smtClean="0">
                          <a:latin typeface="+mn-lt"/>
                          <a:ea typeface="Times New Roman"/>
                          <a:cs typeface="Times New Roman" pitchFamily="18" charset="0"/>
                        </a:rPr>
                        <a:t> on</a:t>
                      </a:r>
                      <a:r>
                        <a:rPr lang="en-US" sz="1600" b="1" dirty="0" smtClean="0">
                          <a:latin typeface="+mn-lt"/>
                          <a:ea typeface="Times New Roman"/>
                          <a:cs typeface="Times New Roman" pitchFamily="18" charset="0"/>
                        </a:rPr>
                        <a:t> liming for higher productivity in  groundnut.</a:t>
                      </a:r>
                      <a:endParaRPr lang="en-IN" sz="1600" b="1" dirty="0" smtClean="0">
                        <a:latin typeface="+mn-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Rabi, </a:t>
                      </a:r>
                      <a:r>
                        <a:rPr lang="en-US" sz="1600" b="1" dirty="0" smtClean="0">
                          <a:latin typeface="Times New Roman" pitchFamily="18" charset="0"/>
                          <a:ea typeface="Times New Roman"/>
                          <a:cs typeface="Times New Roman" pitchFamily="18" charset="0"/>
                        </a:rPr>
                        <a:t>2020-21</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5143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Groundnut</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Irrigated, medium 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Low pod weight and low yield in groundnut</a:t>
                      </a:r>
                      <a:endParaRPr lang="en-IN" sz="1600" b="1" dirty="0" smtClean="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00000"/>
                        </a:lnSpc>
                        <a:spcAft>
                          <a:spcPts val="0"/>
                        </a:spcAft>
                      </a:pPr>
                      <a:r>
                        <a:rPr lang="en-US" sz="1600" b="1" dirty="0" smtClean="0">
                          <a:latin typeface="+mn-lt"/>
                          <a:ea typeface="Times New Roman"/>
                          <a:cs typeface="Times New Roman" pitchFamily="18" charset="0"/>
                        </a:rPr>
                        <a:t>Application of chemical fertilizer(20-30-15</a:t>
                      </a:r>
                      <a:r>
                        <a:rPr lang="en-US" sz="1600" b="1" baseline="0" dirty="0" smtClean="0">
                          <a:latin typeface="+mn-lt"/>
                          <a:ea typeface="Times New Roman"/>
                          <a:cs typeface="Times New Roman" pitchFamily="18" charset="0"/>
                        </a:rPr>
                        <a:t> NPK kg/ha)  and FYM in lower doses and no use of lime</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877245">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4">
                  <a:txBody>
                    <a:bodyPr/>
                    <a:lstStyle/>
                    <a:p>
                      <a:pPr>
                        <a:lnSpc>
                          <a:spcPct val="115000"/>
                        </a:lnSpc>
                        <a:spcAft>
                          <a:spcPts val="0"/>
                        </a:spcAft>
                      </a:pPr>
                      <a:r>
                        <a:rPr lang="en-IN" sz="1600" b="1" kern="1200" dirty="0" smtClean="0">
                          <a:solidFill>
                            <a:schemeClr val="tx1"/>
                          </a:solidFill>
                          <a:latin typeface="+mn-lt"/>
                          <a:ea typeface="Times New Roman"/>
                          <a:cs typeface="Times New Roman" pitchFamily="18" charset="0"/>
                        </a:rPr>
                        <a:t>Application of soil test based fertiliser+0.2 LR (lime)+FYM 5t/ha in furrows at the time of sowing </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a:t>
                      </a:r>
                      <a:r>
                        <a:rPr lang="en-US" sz="1600" b="1" dirty="0" smtClean="0">
                          <a:latin typeface="+mn-lt"/>
                          <a:ea typeface="Times New Roman"/>
                          <a:cs typeface="Times New Roman" pitchFamily="18" charset="0"/>
                        </a:rPr>
                        <a:t>RRTTS, </a:t>
                      </a:r>
                      <a:r>
                        <a:rPr lang="en-US" sz="1600" b="1" dirty="0" err="1" smtClean="0">
                          <a:latin typeface="+mn-lt"/>
                          <a:ea typeface="Times New Roman"/>
                          <a:cs typeface="Times New Roman" pitchFamily="18" charset="0"/>
                        </a:rPr>
                        <a:t>Mahisapat,OUAT</a:t>
                      </a:r>
                      <a:endParaRPr lang="en-US" sz="1600" b="1" dirty="0" smtClean="0">
                        <a:latin typeface="+mn-lt"/>
                        <a:ea typeface="Times New Roman"/>
                        <a:cs typeface="Times New Roman" pitchFamily="18" charset="0"/>
                      </a:endParaRPr>
                    </a:p>
                    <a:p>
                      <a:pPr>
                        <a:lnSpc>
                          <a:spcPct val="115000"/>
                        </a:lnSpc>
                        <a:spcAft>
                          <a:spcPts val="0"/>
                        </a:spcAft>
                      </a:pPr>
                      <a:r>
                        <a:rPr lang="en-US" sz="1600" b="1" dirty="0" smtClean="0">
                          <a:latin typeface="+mn-lt"/>
                          <a:ea typeface="Times New Roman"/>
                          <a:cs typeface="Times New Roman" pitchFamily="18" charset="0"/>
                        </a:rPr>
                        <a:t>2011</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r>
              <a:tr h="549376">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Lime and FYM have synergistic effect on controlling soil acidity</a:t>
                      </a:r>
                      <a:endParaRPr lang="en-IN" sz="1600" b="1" dirty="0" smtClean="0">
                        <a:latin typeface="+mn-lt"/>
                        <a:ea typeface="Times New Roman"/>
                        <a:cs typeface="Times New Roman" pitchFamily="18" charset="0"/>
                      </a:endParaRPr>
                    </a:p>
                    <a:p>
                      <a:pPr marL="0" marR="0" indent="0" algn="l" defTabSz="914400" rtl="0" eaLnBrk="1" fontAlgn="auto" latinLnBrk="0" hangingPunct="1">
                        <a:lnSpc>
                          <a:spcPct val="115000"/>
                        </a:lnSpc>
                        <a:spcBef>
                          <a:spcPts val="0"/>
                        </a:spcBef>
                        <a:spcAft>
                          <a:spcPts val="0"/>
                        </a:spcAft>
                        <a:buClrTx/>
                        <a:buSzTx/>
                        <a:buFontTx/>
                        <a:buNone/>
                        <a:tabLst/>
                        <a:defRPr/>
                      </a:pPr>
                      <a:endParaRPr kumimoji="0" lang="en-IN" sz="1600" b="1" kern="1200" dirty="0" smtClean="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No of pods /</a:t>
                      </a:r>
                      <a:r>
                        <a:rPr lang="en-US" sz="1600" b="1" dirty="0" err="1" smtClean="0">
                          <a:latin typeface="+mn-lt"/>
                          <a:ea typeface="Times New Roman"/>
                          <a:cs typeface="Times New Roman" pitchFamily="18" charset="0"/>
                        </a:rPr>
                        <a:t>plant,pod</a:t>
                      </a:r>
                      <a:r>
                        <a:rPr lang="en-US" sz="1600" b="1" dirty="0" smtClean="0">
                          <a:latin typeface="+mn-lt"/>
                          <a:ea typeface="Times New Roman"/>
                          <a:cs typeface="Times New Roman" pitchFamily="18" charset="0"/>
                        </a:rPr>
                        <a:t> </a:t>
                      </a:r>
                      <a:r>
                        <a:rPr lang="en-US" sz="1600" b="1" dirty="0" err="1" smtClean="0">
                          <a:latin typeface="+mn-lt"/>
                          <a:ea typeface="Times New Roman"/>
                          <a:cs typeface="Times New Roman" pitchFamily="18" charset="0"/>
                        </a:rPr>
                        <a:t>weight,test</a:t>
                      </a:r>
                      <a:r>
                        <a:rPr lang="en-US" sz="1600" b="1" baseline="0" dirty="0" smtClean="0">
                          <a:latin typeface="+mn-lt"/>
                          <a:ea typeface="Times New Roman"/>
                          <a:cs typeface="Times New Roman" pitchFamily="18" charset="0"/>
                        </a:rPr>
                        <a:t> weight(g.)</a:t>
                      </a:r>
                      <a:endParaRPr lang="en-IN" sz="1600" b="1" dirty="0" smtClean="0">
                        <a:latin typeface="+mn-lt"/>
                        <a:ea typeface="Times New Roman"/>
                        <a:cs typeface="Times New Roman" pitchFamily="18" charset="0"/>
                      </a:endParaRPr>
                    </a:p>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Yield </a:t>
                      </a:r>
                      <a:r>
                        <a:rPr lang="en-US" sz="1600" b="1" dirty="0">
                          <a:latin typeface="Times New Roman" pitchFamily="18" charset="0"/>
                          <a:ea typeface="Times New Roman"/>
                          <a:cs typeface="Times New Roman" pitchFamily="18" charset="0"/>
                        </a:rPr>
                        <a:t>(q/ha),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b="0" dirty="0">
                          <a:latin typeface="Times New Roman" pitchFamily="18" charset="0"/>
                          <a:ea typeface="Times New Roman"/>
                          <a:cs typeface="Times New Roman" pitchFamily="18" charset="0"/>
                        </a:rPr>
                        <a:t>farmers feedback </a:t>
                      </a:r>
                      <a:endParaRPr lang="en-IN" sz="1600" b="0"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0"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S. Dash, Scientist (Soil Sc.)</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504832008"/>
              </p:ext>
            </p:extLst>
          </p:nvPr>
        </p:nvGraphicFramePr>
        <p:xfrm>
          <a:off x="152401" y="228600"/>
          <a:ext cx="8991599" cy="6336269"/>
        </p:xfrm>
        <a:graphic>
          <a:graphicData uri="http://schemas.openxmlformats.org/drawingml/2006/table">
            <a:tbl>
              <a:tblPr firstRow="1" bandRow="1">
                <a:tableStyleId>{5940675A-B579-460E-94D1-54222C63F5DA}</a:tableStyleId>
              </a:tblPr>
              <a:tblGrid>
                <a:gridCol w="1721795"/>
                <a:gridCol w="1721795"/>
                <a:gridCol w="2040647"/>
                <a:gridCol w="829013"/>
                <a:gridCol w="924668"/>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8</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457200" indent="-457200">
                        <a:lnSpc>
                          <a:spcPct val="115000"/>
                        </a:lnSpc>
                        <a:spcAft>
                          <a:spcPts val="1000"/>
                        </a:spcAft>
                      </a:pPr>
                      <a:r>
                        <a:rPr lang="en-IN" sz="1600" b="1" kern="1200" dirty="0" smtClean="0">
                          <a:solidFill>
                            <a:schemeClr val="tx1"/>
                          </a:solidFill>
                          <a:latin typeface="Times New Roman" pitchFamily="18" charset="0"/>
                          <a:ea typeface="Times New Roman"/>
                          <a:cs typeface="Times New Roman" pitchFamily="18" charset="0"/>
                        </a:rPr>
                        <a:t>Demonstration on  nutrient supplementation through foliar application of Urea phosphate in </a:t>
                      </a:r>
                      <a:r>
                        <a:rPr lang="en-IN" sz="1600" b="1" kern="1200" dirty="0" err="1" smtClean="0">
                          <a:solidFill>
                            <a:schemeClr val="tx1"/>
                          </a:solidFill>
                          <a:latin typeface="Times New Roman" pitchFamily="18" charset="0"/>
                          <a:ea typeface="Times New Roman"/>
                          <a:cs typeface="Times New Roman" pitchFamily="18" charset="0"/>
                        </a:rPr>
                        <a:t>greengram</a:t>
                      </a:r>
                      <a:r>
                        <a:rPr lang="en-IN" sz="1600" b="1" kern="1200" dirty="0" smtClean="0">
                          <a:solidFill>
                            <a:schemeClr val="tx1"/>
                          </a:solidFill>
                          <a:latin typeface="Times New Roman" pitchFamily="18" charset="0"/>
                          <a:ea typeface="Times New Roman"/>
                          <a:cs typeface="Times New Roman" pitchFamily="18" charset="0"/>
                        </a:rPr>
                        <a:t> </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Rabi, </a:t>
                      </a:r>
                      <a:r>
                        <a:rPr lang="en-US" sz="1600" b="1" dirty="0" smtClean="0">
                          <a:latin typeface="Times New Roman" pitchFamily="18" charset="0"/>
                          <a:ea typeface="Times New Roman"/>
                          <a:cs typeface="Times New Roman" pitchFamily="18" charset="0"/>
                        </a:rPr>
                        <a:t>2020-21</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10482">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Greengram</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Poor branching and  low  pod setting</a:t>
                      </a:r>
                      <a:endParaRPr lang="en-IN" sz="1600" b="1" dirty="0" smtClean="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20000 ha</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02795">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IN" sz="1600" b="1" kern="1200" dirty="0" smtClean="0">
                          <a:solidFill>
                            <a:schemeClr val="tx1"/>
                          </a:solidFill>
                          <a:latin typeface="+mn-lt"/>
                          <a:ea typeface="Times New Roman"/>
                          <a:cs typeface="Times New Roman" pitchFamily="18" charset="0"/>
                        </a:rPr>
                        <a:t>Only basal (15-30-15 NPK kg /ha and No foliar application </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03692">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kern="1200" dirty="0" smtClean="0">
                          <a:solidFill>
                            <a:schemeClr val="tx1"/>
                          </a:solidFill>
                          <a:latin typeface="+mn-lt"/>
                          <a:ea typeface="Times New Roman"/>
                          <a:cs typeface="Times New Roman" pitchFamily="18" charset="0"/>
                        </a:rPr>
                        <a:t>75% N+75%P+full dose of </a:t>
                      </a:r>
                      <a:r>
                        <a:rPr lang="en-IN" sz="1600" b="1" kern="1200" dirty="0" err="1" smtClean="0">
                          <a:solidFill>
                            <a:schemeClr val="tx1"/>
                          </a:solidFill>
                          <a:latin typeface="+mn-lt"/>
                          <a:ea typeface="Times New Roman"/>
                          <a:cs typeface="Times New Roman" pitchFamily="18" charset="0"/>
                        </a:rPr>
                        <a:t>K+Foliar</a:t>
                      </a:r>
                      <a:r>
                        <a:rPr lang="en-IN" sz="1600" b="1" kern="1200" dirty="0" smtClean="0">
                          <a:solidFill>
                            <a:schemeClr val="tx1"/>
                          </a:solidFill>
                          <a:latin typeface="+mn-lt"/>
                          <a:ea typeface="Times New Roman"/>
                          <a:cs typeface="Times New Roman" pitchFamily="18" charset="0"/>
                        </a:rPr>
                        <a:t> spray of 2% of Urea phosphate at 20 and 35 DAS </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a:latin typeface="Times New Roman" pitchFamily="18" charset="0"/>
                          <a:ea typeface="Times New Roman"/>
                          <a:cs typeface="Times New Roman" pitchFamily="18" charset="0"/>
                        </a:rPr>
                        <a:t>Source : </a:t>
                      </a:r>
                      <a:r>
                        <a:rPr lang="en-IN" sz="1600" b="1" dirty="0" smtClean="0">
                          <a:latin typeface="+mn-lt"/>
                          <a:ea typeface="Times New Roman"/>
                          <a:cs typeface="Times New Roman" pitchFamily="18" charset="0"/>
                        </a:rPr>
                        <a:t>RRTTS, Coastal zone ,OUAT, 2016</a:t>
                      </a: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mn-lt"/>
                          <a:ea typeface="Times New Roman"/>
                          <a:cs typeface="Times New Roman" pitchFamily="18" charset="0"/>
                        </a:rPr>
                        <a:t>Urea Phosphate contains 17% urea(NH2) and 44% phosphorus and soluble in water. Supplementation of nutrients increase crop growth and yield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mn-lt"/>
                          <a:ea typeface="Times New Roman"/>
                          <a:cs typeface="Times New Roman" pitchFamily="18" charset="0"/>
                        </a:rPr>
                        <a:t>No of branches/plant, No of pods /plant, no of grains/pod</a:t>
                      </a:r>
                      <a:endParaRPr lang="en-IN" sz="1600" b="1" dirty="0" smtClean="0">
                        <a:latin typeface="+mn-lt"/>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b="1" dirty="0">
                          <a:latin typeface="Times New Roman" pitchFamily="18" charset="0"/>
                          <a:ea typeface="Times New Roman"/>
                          <a:cs typeface="Times New Roman" pitchFamily="18" charset="0"/>
                        </a:rPr>
                        <a:t>farmers feedback </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Mr</a:t>
                      </a:r>
                      <a:r>
                        <a:rPr lang="en-US" sz="1600" b="1" dirty="0">
                          <a:latin typeface="Times New Roman" pitchFamily="18" charset="0"/>
                          <a:ea typeface="Times New Roman"/>
                          <a:cs typeface="Times New Roman" pitchFamily="18" charset="0"/>
                        </a:rPr>
                        <a:t> S. Dash, Scientist (Soil Sc.)</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679844707"/>
              </p:ext>
            </p:extLst>
          </p:nvPr>
        </p:nvGraphicFramePr>
        <p:xfrm>
          <a:off x="152401" y="96113"/>
          <a:ext cx="8991599" cy="6538977"/>
        </p:xfrm>
        <a:graphic>
          <a:graphicData uri="http://schemas.openxmlformats.org/drawingml/2006/table">
            <a:tbl>
              <a:tblPr firstRow="1" bandRow="1">
                <a:tableStyleId>{5940675A-B579-460E-94D1-54222C63F5DA}</a:tableStyleId>
              </a:tblPr>
              <a:tblGrid>
                <a:gridCol w="1721795"/>
                <a:gridCol w="1721795"/>
                <a:gridCol w="2040647"/>
                <a:gridCol w="829013"/>
                <a:gridCol w="924668"/>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9</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457200" indent="-457200">
                        <a:lnSpc>
                          <a:spcPct val="115000"/>
                        </a:lnSpc>
                        <a:spcAft>
                          <a:spcPts val="1000"/>
                        </a:spcAft>
                      </a:pPr>
                      <a:r>
                        <a:rPr lang="en-US" sz="1800" b="1" dirty="0" smtClean="0">
                          <a:latin typeface="Times New Roman" pitchFamily="18" charset="0"/>
                          <a:ea typeface="Times New Roman"/>
                          <a:cs typeface="Times New Roman" pitchFamily="18" charset="0"/>
                        </a:rPr>
                        <a:t>Demonstration </a:t>
                      </a:r>
                      <a:r>
                        <a:rPr lang="en-US" sz="1800" b="1" dirty="0">
                          <a:latin typeface="Times New Roman" pitchFamily="18" charset="0"/>
                          <a:ea typeface="Times New Roman"/>
                          <a:cs typeface="Times New Roman" pitchFamily="18" charset="0"/>
                        </a:rPr>
                        <a:t>on biological control of  shoot and fruit borer in </a:t>
                      </a:r>
                      <a:r>
                        <a:rPr lang="en-US" sz="1800" b="1" dirty="0" err="1">
                          <a:latin typeface="Times New Roman" pitchFamily="18" charset="0"/>
                          <a:ea typeface="Times New Roman"/>
                          <a:cs typeface="Times New Roman" pitchFamily="18" charset="0"/>
                        </a:rPr>
                        <a:t>brinjal</a:t>
                      </a:r>
                      <a:endParaRPr lang="en-IN" sz="1800" b="1"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kharif</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brinjal</a:t>
                      </a:r>
                      <a:endParaRPr lang="en-IN" sz="1600" b="1">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Irrigated, medium land</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High incidence of brinjal shoot and fruit borer</a:t>
                      </a:r>
                      <a:endParaRPr lang="en-IN" sz="1600" b="1">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1000 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Application of </a:t>
                      </a:r>
                      <a:r>
                        <a:rPr lang="en-US" sz="1600" b="1" dirty="0" err="1">
                          <a:latin typeface="Times New Roman" pitchFamily="18" charset="0"/>
                          <a:ea typeface="Times New Roman"/>
                          <a:cs typeface="Times New Roman" pitchFamily="18" charset="0"/>
                        </a:rPr>
                        <a:t>Profenophus</a:t>
                      </a:r>
                      <a:r>
                        <a:rPr lang="en-US" sz="1600" b="1" dirty="0">
                          <a:latin typeface="Times New Roman" pitchFamily="18" charset="0"/>
                          <a:ea typeface="Times New Roman"/>
                          <a:cs typeface="Times New Roman" pitchFamily="18" charset="0"/>
                        </a:rPr>
                        <a:t> @2ml/lit of water</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11714">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IPM of  shoot and fruit borer in brinjal</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IIHR 2009</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solidFill>
                            <a:srgbClr val="241F1F"/>
                          </a:solidFill>
                          <a:latin typeface="Times New Roman" pitchFamily="18" charset="0"/>
                          <a:ea typeface="TimesNewRomanPSMT"/>
                          <a:cs typeface="Times New Roman" pitchFamily="18" charset="0"/>
                        </a:rPr>
                        <a:t> </a:t>
                      </a:r>
                      <a:r>
                        <a:rPr lang="en-US" sz="1600" b="1" dirty="0">
                          <a:solidFill>
                            <a:srgbClr val="2D2D2D"/>
                          </a:solidFill>
                          <a:latin typeface="Times New Roman" pitchFamily="18" charset="0"/>
                          <a:ea typeface="Times New Roman"/>
                          <a:cs typeface="Times New Roman" pitchFamily="18" charset="0"/>
                        </a:rPr>
                        <a:t>Pheromone trap@1 for 400 </a:t>
                      </a:r>
                      <a:r>
                        <a:rPr lang="en-US" sz="1600" b="1" dirty="0" err="1">
                          <a:solidFill>
                            <a:srgbClr val="2D2D2D"/>
                          </a:solidFill>
                          <a:latin typeface="Times New Roman" pitchFamily="18" charset="0"/>
                          <a:ea typeface="Times New Roman"/>
                          <a:cs typeface="Times New Roman" pitchFamily="18" charset="0"/>
                        </a:rPr>
                        <a:t>sq.m</a:t>
                      </a:r>
                      <a:r>
                        <a:rPr lang="en-US" sz="1600" b="1" dirty="0">
                          <a:solidFill>
                            <a:srgbClr val="2D2D2D"/>
                          </a:solidFill>
                          <a:latin typeface="Times New Roman" pitchFamily="18" charset="0"/>
                          <a:ea typeface="Times New Roman"/>
                          <a:cs typeface="Times New Roman" pitchFamily="18" charset="0"/>
                        </a:rPr>
                        <a:t>. + weekly release of 50,000 to 60,000 </a:t>
                      </a:r>
                      <a:r>
                        <a:rPr lang="en-US" sz="1600" b="1" i="1" dirty="0" err="1">
                          <a:solidFill>
                            <a:srgbClr val="2D2D2D"/>
                          </a:solidFill>
                          <a:latin typeface="Times New Roman" pitchFamily="18" charset="0"/>
                          <a:ea typeface="Times New Roman"/>
                          <a:cs typeface="Times New Roman" pitchFamily="18" charset="0"/>
                        </a:rPr>
                        <a:t>Trichogramma</a:t>
                      </a:r>
                      <a:r>
                        <a:rPr lang="en-US" sz="1600" b="1" i="1" dirty="0">
                          <a:solidFill>
                            <a:srgbClr val="2D2D2D"/>
                          </a:solidFill>
                          <a:latin typeface="Times New Roman" pitchFamily="18" charset="0"/>
                          <a:ea typeface="Times New Roman"/>
                          <a:cs typeface="Times New Roman" pitchFamily="18" charset="0"/>
                        </a:rPr>
                        <a:t> </a:t>
                      </a:r>
                      <a:r>
                        <a:rPr lang="en-US" sz="1600" b="1" i="1" dirty="0" err="1">
                          <a:solidFill>
                            <a:srgbClr val="2D2D2D"/>
                          </a:solidFill>
                          <a:latin typeface="Times New Roman" pitchFamily="18" charset="0"/>
                          <a:ea typeface="Times New Roman"/>
                          <a:cs typeface="Times New Roman" pitchFamily="18" charset="0"/>
                        </a:rPr>
                        <a:t>chilonis</a:t>
                      </a:r>
                      <a:r>
                        <a:rPr lang="en-US" sz="1600" b="1" dirty="0">
                          <a:solidFill>
                            <a:srgbClr val="2D2D2D"/>
                          </a:solidFill>
                          <a:latin typeface="Times New Roman" pitchFamily="18" charset="0"/>
                          <a:ea typeface="Times New Roman"/>
                          <a:cs typeface="Times New Roman" pitchFamily="18" charset="0"/>
                        </a:rPr>
                        <a:t> + two sprays of  BT @1ml/L at 10 days interval at peak flowering</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  pest incidence, % fruit infestation, wt. of individual fruit, no. of fruits/plant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Mishra</a:t>
                      </a:r>
                      <a:r>
                        <a:rPr lang="en-US" sz="1600" b="1" dirty="0">
                          <a:latin typeface="Times New Roman" pitchFamily="18" charset="0"/>
                          <a:ea typeface="Times New Roman"/>
                          <a:cs typeface="Times New Roman" pitchFamily="18" charset="0"/>
                        </a:rPr>
                        <a:t>, Scientist (Horticulture)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642883449"/>
              </p:ext>
            </p:extLst>
          </p:nvPr>
        </p:nvGraphicFramePr>
        <p:xfrm>
          <a:off x="152401" y="341504"/>
          <a:ext cx="8991599" cy="6386577"/>
        </p:xfrm>
        <a:graphic>
          <a:graphicData uri="http://schemas.openxmlformats.org/drawingml/2006/table">
            <a:tbl>
              <a:tblPr firstRow="1" bandRow="1">
                <a:tableStyleId>{5940675A-B579-460E-94D1-54222C63F5DA}</a:tableStyleId>
              </a:tblPr>
              <a:tblGrid>
                <a:gridCol w="1721795"/>
                <a:gridCol w="2697805"/>
                <a:gridCol w="1064637"/>
                <a:gridCol w="829013"/>
                <a:gridCol w="924668"/>
                <a:gridCol w="1753681"/>
              </a:tblGrid>
              <a:tr h="600926">
                <a:tc>
                  <a:txBody>
                    <a:bodyPr/>
                    <a:lstStyle/>
                    <a:p>
                      <a:pPr>
                        <a:lnSpc>
                          <a:spcPct val="115000"/>
                        </a:lnSpc>
                        <a:spcAft>
                          <a:spcPts val="0"/>
                        </a:spcAft>
                      </a:pPr>
                      <a:r>
                        <a:rPr lang="en-IN" sz="1800" b="1" dirty="0">
                          <a:latin typeface="Times New Roman" pitchFamily="18" charset="0"/>
                          <a:ea typeface="Times New Roman"/>
                          <a:cs typeface="Times New Roman" pitchFamily="18" charset="0"/>
                        </a:rPr>
                        <a:t>FLD  No. </a:t>
                      </a:r>
                      <a:r>
                        <a:rPr lang="en-IN" sz="1800" b="1" dirty="0" smtClean="0">
                          <a:latin typeface="Times New Roman" pitchFamily="18" charset="0"/>
                          <a:ea typeface="Times New Roman"/>
                          <a:cs typeface="Times New Roman" pitchFamily="18" charset="0"/>
                        </a:rPr>
                        <a:t>10</a:t>
                      </a:r>
                      <a:endParaRPr lang="en-IN" sz="18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457200" indent="-457200">
                        <a:lnSpc>
                          <a:spcPct val="115000"/>
                        </a:lnSpc>
                        <a:spcAft>
                          <a:spcPts val="1000"/>
                        </a:spcAft>
                      </a:pPr>
                      <a:r>
                        <a:rPr lang="en-US" sz="1800" b="1" dirty="0" smtClean="0">
                          <a:latin typeface="Times New Roman" pitchFamily="18" charset="0"/>
                          <a:ea typeface="Times New Roman"/>
                          <a:cs typeface="Times New Roman" pitchFamily="18" charset="0"/>
                        </a:rPr>
                        <a:t>Demonstration </a:t>
                      </a:r>
                      <a:r>
                        <a:rPr lang="en-US" sz="1800" b="1" dirty="0">
                          <a:latin typeface="Times New Roman" pitchFamily="18" charset="0"/>
                          <a:ea typeface="Times New Roman"/>
                          <a:cs typeface="Times New Roman" pitchFamily="18" charset="0"/>
                        </a:rPr>
                        <a:t>on tomato variety </a:t>
                      </a:r>
                      <a:r>
                        <a:rPr lang="en-US" sz="1800" b="1" dirty="0" err="1">
                          <a:latin typeface="Times New Roman" pitchFamily="18" charset="0"/>
                          <a:ea typeface="Times New Roman"/>
                          <a:cs typeface="Times New Roman" pitchFamily="18" charset="0"/>
                        </a:rPr>
                        <a:t>Arka</a:t>
                      </a:r>
                      <a:r>
                        <a:rPr lang="en-US" sz="1800" b="1" dirty="0">
                          <a:latin typeface="Times New Roman" pitchFamily="18" charset="0"/>
                          <a:ea typeface="Times New Roman"/>
                          <a:cs typeface="Times New Roman" pitchFamily="18" charset="0"/>
                        </a:rPr>
                        <a:t> </a:t>
                      </a:r>
                      <a:r>
                        <a:rPr lang="en-US" sz="1800" b="1" dirty="0" err="1">
                          <a:latin typeface="Times New Roman" pitchFamily="18" charset="0"/>
                          <a:ea typeface="Times New Roman"/>
                          <a:cs typeface="Times New Roman" pitchFamily="18" charset="0"/>
                        </a:rPr>
                        <a:t>Rakshak</a:t>
                      </a:r>
                      <a:r>
                        <a:rPr lang="en-US" sz="1800" b="1" dirty="0">
                          <a:latin typeface="Times New Roman" pitchFamily="18" charset="0"/>
                          <a:ea typeface="Times New Roman"/>
                          <a:cs typeface="Times New Roman" pitchFamily="18" charset="0"/>
                        </a:rPr>
                        <a:t> </a:t>
                      </a:r>
                      <a:endParaRPr lang="en-IN" sz="1800"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Rabi, </a:t>
                      </a:r>
                      <a:r>
                        <a:rPr lang="en-US" sz="1600" b="1" dirty="0" smtClean="0">
                          <a:latin typeface="Times New Roman" pitchFamily="18" charset="0"/>
                          <a:ea typeface="Times New Roman"/>
                          <a:cs typeface="Times New Roman" pitchFamily="18" charset="0"/>
                        </a:rPr>
                        <a:t>2020-21</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tomato</a:t>
                      </a:r>
                      <a:endParaRPr lang="en-IN" sz="1600" b="1" dirty="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High incidence of tomato leaf curl virus, bacterial wilts and early blight  </a:t>
                      </a:r>
                      <a:endParaRPr lang="en-IN" sz="1600" b="1">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1200 ha </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Cultivation of tomato variety </a:t>
                      </a:r>
                      <a:r>
                        <a:rPr lang="en-US" sz="1600" b="1" dirty="0" err="1">
                          <a:latin typeface="Times New Roman" pitchFamily="18" charset="0"/>
                          <a:ea typeface="Times New Roman"/>
                          <a:cs typeface="Times New Roman" pitchFamily="18" charset="0"/>
                        </a:rPr>
                        <a:t>Priya</a:t>
                      </a:r>
                      <a:r>
                        <a:rPr lang="en-US" sz="1600" b="1" dirty="0">
                          <a:latin typeface="Times New Roman" pitchFamily="18" charset="0"/>
                          <a:ea typeface="Times New Roman"/>
                          <a:cs typeface="Times New Roman" pitchFamily="18" charset="0"/>
                        </a:rPr>
                        <a:t>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59314">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Tomato variety Arka Rakshak</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IIHR 2014</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1000"/>
                        </a:spcAft>
                      </a:pPr>
                      <a:r>
                        <a:rPr lang="en-US" sz="1600" b="1" dirty="0">
                          <a:solidFill>
                            <a:srgbClr val="241F1F"/>
                          </a:solidFill>
                          <a:latin typeface="Times New Roman" pitchFamily="18" charset="0"/>
                          <a:ea typeface="TimesNewRomanPSMT"/>
                          <a:cs typeface="Times New Roman" pitchFamily="18" charset="0"/>
                        </a:rPr>
                        <a:t> Cultivation of tomato variety </a:t>
                      </a:r>
                      <a:r>
                        <a:rPr lang="en-US" sz="1600" b="1" dirty="0" err="1">
                          <a:solidFill>
                            <a:srgbClr val="241F1F"/>
                          </a:solidFill>
                          <a:latin typeface="Times New Roman" pitchFamily="18" charset="0"/>
                          <a:ea typeface="TimesNewRomanPSMT"/>
                          <a:cs typeface="Times New Roman" pitchFamily="18" charset="0"/>
                        </a:rPr>
                        <a:t>Arka</a:t>
                      </a:r>
                      <a:r>
                        <a:rPr lang="en-US" sz="1600" b="1" dirty="0">
                          <a:solidFill>
                            <a:srgbClr val="241F1F"/>
                          </a:solidFill>
                          <a:latin typeface="Times New Roman" pitchFamily="18" charset="0"/>
                          <a:ea typeface="TimesNewRomanPSMT"/>
                          <a:cs typeface="Times New Roman" pitchFamily="18" charset="0"/>
                        </a:rPr>
                        <a:t> </a:t>
                      </a:r>
                      <a:r>
                        <a:rPr lang="en-US" sz="1600" b="1" dirty="0" err="1">
                          <a:solidFill>
                            <a:srgbClr val="241F1F"/>
                          </a:solidFill>
                          <a:latin typeface="Times New Roman" pitchFamily="18" charset="0"/>
                          <a:ea typeface="TimesNewRomanPSMT"/>
                          <a:cs typeface="Times New Roman" pitchFamily="18" charset="0"/>
                        </a:rPr>
                        <a:t>Rakshak</a:t>
                      </a:r>
                      <a:r>
                        <a:rPr lang="en-US" sz="1600" b="1" dirty="0">
                          <a:solidFill>
                            <a:srgbClr val="241F1F"/>
                          </a:solidFill>
                          <a:latin typeface="Times New Roman" pitchFamily="18" charset="0"/>
                          <a:ea typeface="TimesNewRomanPSMT"/>
                          <a:cs typeface="Times New Roman" pitchFamily="18" charset="0"/>
                        </a:rPr>
                        <a:t> with recommended package of practices, planting Oct-Nov, spacing- 2.5 ft X 2.5 ft. , 9900 seedling/ha , fertilizer -150:120:150 kg/ha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No. of fruits/plant, vine length, wt. of  fruit, % of infected fruit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Mishra</a:t>
                      </a:r>
                      <a:r>
                        <a:rPr lang="en-US" sz="1600" b="1" dirty="0">
                          <a:latin typeface="Times New Roman" pitchFamily="18" charset="0"/>
                          <a:ea typeface="Times New Roman"/>
                          <a:cs typeface="Times New Roman" pitchFamily="18" charset="0"/>
                        </a:rPr>
                        <a:t>, Scientist (Horticulture)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101587561"/>
              </p:ext>
            </p:extLst>
          </p:nvPr>
        </p:nvGraphicFramePr>
        <p:xfrm>
          <a:off x="152401" y="228600"/>
          <a:ext cx="8991599" cy="6462777"/>
        </p:xfrm>
        <a:graphic>
          <a:graphicData uri="http://schemas.openxmlformats.org/drawingml/2006/table">
            <a:tbl>
              <a:tblPr firstRow="1" bandRow="1">
                <a:tableStyleId>{5940675A-B579-460E-94D1-54222C63F5DA}</a:tableStyleId>
              </a:tblPr>
              <a:tblGrid>
                <a:gridCol w="1721795"/>
                <a:gridCol w="1721795"/>
                <a:gridCol w="2040647"/>
                <a:gridCol w="829013"/>
                <a:gridCol w="924668"/>
                <a:gridCol w="1753681"/>
              </a:tblGrid>
              <a:tr h="437289">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11</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457200" indent="-457200">
                        <a:lnSpc>
                          <a:spcPct val="115000"/>
                        </a:lnSpc>
                        <a:spcAft>
                          <a:spcPts val="1000"/>
                        </a:spcAft>
                      </a:pPr>
                      <a:r>
                        <a:rPr lang="en-US" sz="1600" b="1" dirty="0" smtClean="0">
                          <a:latin typeface="Times New Roman" pitchFamily="18" charset="0"/>
                          <a:ea typeface="Times New Roman"/>
                          <a:cs typeface="Times New Roman" pitchFamily="18" charset="0"/>
                        </a:rPr>
                        <a:t> </a:t>
                      </a:r>
                      <a:r>
                        <a:rPr lang="en-US" sz="1600" b="1" dirty="0">
                          <a:latin typeface="Times New Roman" pitchFamily="18" charset="0"/>
                          <a:ea typeface="Times New Roman"/>
                          <a:cs typeface="Times New Roman" pitchFamily="18" charset="0"/>
                        </a:rPr>
                        <a:t>Demonstration on IPM for control of YVMV in okra </a:t>
                      </a:r>
                      <a:endParaRPr lang="en-IN" sz="1600" dirty="0">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Rabi, </a:t>
                      </a:r>
                      <a:r>
                        <a:rPr lang="en-US" sz="1600" b="1" dirty="0" smtClean="0">
                          <a:latin typeface="Times New Roman" pitchFamily="18" charset="0"/>
                          <a:ea typeface="Times New Roman"/>
                          <a:cs typeface="Times New Roman" pitchFamily="18" charset="0"/>
                        </a:rPr>
                        <a:t>2020-21</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742971">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okra</a:t>
                      </a:r>
                      <a:endParaRPr lang="en-IN" sz="1600" b="1">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a:latin typeface="Times New Roman" pitchFamily="18" charset="0"/>
                          <a:ea typeface="Times New Roman"/>
                          <a:cs typeface="Times New Roman" pitchFamily="18" charset="0"/>
                        </a:rPr>
                        <a:t>High Disease incidence (YMV)  </a:t>
                      </a:r>
                      <a:endParaRPr lang="en-IN" sz="1600" b="1">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2400 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p>
                      <a:pPr>
                        <a:lnSpc>
                          <a:spcPct val="115000"/>
                        </a:lnSpc>
                        <a:spcAft>
                          <a:spcPts val="0"/>
                        </a:spcAft>
                      </a:pPr>
                      <a:r>
                        <a:rPr lang="en-US" sz="1600" b="1" dirty="0">
                          <a:latin typeface="Times New Roman" pitchFamily="18" charset="0"/>
                          <a:ea typeface="Times New Roman"/>
                          <a:cs typeface="Times New Roman" pitchFamily="18" charset="0"/>
                        </a:rPr>
                        <a:t>Application of Imidachloprid@1ml/4lit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60643">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IPM for control of YVMV in okra</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RRTTS, BBSR, </a:t>
                      </a:r>
                      <a:r>
                        <a:rPr lang="en-US" sz="1600" b="1" dirty="0" smtClean="0">
                          <a:latin typeface="Times New Roman" pitchFamily="18" charset="0"/>
                          <a:ea typeface="Times New Roman"/>
                          <a:cs typeface="Times New Roman" pitchFamily="18" charset="0"/>
                        </a:rPr>
                        <a:t>Annual </a:t>
                      </a:r>
                      <a:r>
                        <a:rPr lang="en-US" sz="1600" b="1" dirty="0">
                          <a:latin typeface="Times New Roman" pitchFamily="18" charset="0"/>
                          <a:ea typeface="Times New Roman"/>
                          <a:cs typeface="Times New Roman" pitchFamily="18" charset="0"/>
                        </a:rPr>
                        <a:t>report 2016-17</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48868">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1000"/>
                        </a:spcAft>
                      </a:pPr>
                      <a:r>
                        <a:rPr lang="en-US" sz="1600" b="1" dirty="0">
                          <a:solidFill>
                            <a:srgbClr val="241F1F"/>
                          </a:solidFill>
                          <a:latin typeface="Times New Roman" pitchFamily="18" charset="0"/>
                          <a:ea typeface="TimesNewRomanPSMT"/>
                          <a:cs typeface="Times New Roman" pitchFamily="18" charset="0"/>
                        </a:rPr>
                        <a:t> </a:t>
                      </a:r>
                      <a:r>
                        <a:rPr lang="en-US" sz="1600" b="1" dirty="0">
                          <a:latin typeface="Times New Roman" pitchFamily="18" charset="0"/>
                          <a:ea typeface="Times New Roman"/>
                          <a:cs typeface="Times New Roman" pitchFamily="18" charset="0"/>
                        </a:rPr>
                        <a:t>ST by </a:t>
                      </a:r>
                      <a:r>
                        <a:rPr lang="en-US" sz="1600" b="1" dirty="0" err="1">
                          <a:latin typeface="Times New Roman" pitchFamily="18" charset="0"/>
                          <a:ea typeface="Times New Roman"/>
                          <a:cs typeface="Times New Roman" pitchFamily="18" charset="0"/>
                        </a:rPr>
                        <a:t>imidacloprid</a:t>
                      </a:r>
                      <a:r>
                        <a:rPr lang="en-US" sz="1600" b="1" dirty="0">
                          <a:latin typeface="Times New Roman" pitchFamily="18" charset="0"/>
                          <a:ea typeface="Times New Roman"/>
                          <a:cs typeface="Times New Roman" pitchFamily="18" charset="0"/>
                        </a:rPr>
                        <a:t> @ 5 g /kg +YST installation + </a:t>
                      </a:r>
                      <a:r>
                        <a:rPr lang="en-US" sz="1600" b="1" dirty="0" err="1">
                          <a:latin typeface="Times New Roman" pitchFamily="18" charset="0"/>
                          <a:ea typeface="Times New Roman"/>
                          <a:cs typeface="Times New Roman" pitchFamily="18" charset="0"/>
                        </a:rPr>
                        <a:t>Acetamiprid</a:t>
                      </a:r>
                      <a:r>
                        <a:rPr lang="en-US" sz="1600" b="1" dirty="0">
                          <a:latin typeface="Times New Roman" pitchFamily="18" charset="0"/>
                          <a:ea typeface="Times New Roman"/>
                          <a:cs typeface="Times New Roman" pitchFamily="18" charset="0"/>
                        </a:rPr>
                        <a:t> 20 SP spray @ 3g/</a:t>
                      </a:r>
                      <a:r>
                        <a:rPr lang="en-US" sz="1600" b="1" dirty="0" err="1">
                          <a:latin typeface="Times New Roman" pitchFamily="18" charset="0"/>
                          <a:ea typeface="Times New Roman"/>
                          <a:cs typeface="Times New Roman" pitchFamily="18" charset="0"/>
                        </a:rPr>
                        <a:t>ltr</a:t>
                      </a:r>
                      <a:r>
                        <a:rPr lang="en-US" sz="1600" b="1" dirty="0">
                          <a:latin typeface="Times New Roman" pitchFamily="18" charset="0"/>
                          <a:ea typeface="Times New Roman"/>
                          <a:cs typeface="Times New Roman" pitchFamily="18" charset="0"/>
                        </a:rPr>
                        <a:t> water </a:t>
                      </a:r>
                      <a:r>
                        <a:rPr lang="en-US" sz="1600" b="1" dirty="0" smtClean="0">
                          <a:latin typeface="Times New Roman" pitchFamily="18" charset="0"/>
                          <a:ea typeface="Times New Roman"/>
                          <a:cs typeface="Times New Roman" pitchFamily="18" charset="0"/>
                        </a:rPr>
                        <a: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 Infestation ,Fruit length, diameter &amp; weight, Yield(</a:t>
                      </a:r>
                      <a:r>
                        <a:rPr lang="en-US" sz="1600" b="1" dirty="0" err="1">
                          <a:latin typeface="Times New Roman" pitchFamily="18" charset="0"/>
                          <a:ea typeface="Times New Roman"/>
                          <a:cs typeface="Times New Roman" pitchFamily="18" charset="0"/>
                        </a:rPr>
                        <a:t>qtl</a:t>
                      </a:r>
                      <a:r>
                        <a:rPr lang="en-US" sz="1600" b="1" dirty="0">
                          <a:latin typeface="Times New Roman" pitchFamily="18" charset="0"/>
                          <a:ea typeface="Times New Roman"/>
                          <a:cs typeface="Times New Roman" pitchFamily="18" charset="0"/>
                        </a:rPr>
                        <a:t>/ha), B:C ratio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Mishra</a:t>
                      </a:r>
                      <a:r>
                        <a:rPr lang="en-US" sz="1600" b="1" dirty="0">
                          <a:latin typeface="Times New Roman" pitchFamily="18" charset="0"/>
                          <a:ea typeface="Times New Roman"/>
                          <a:cs typeface="Times New Roman" pitchFamily="18" charset="0"/>
                        </a:rPr>
                        <a:t>, Scientist (Horticulture)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6400800" cy="285728"/>
          </a:xfrm>
        </p:spPr>
        <p:txBody>
          <a:bodyPr>
            <a:normAutofit fontScale="90000"/>
          </a:bodyPr>
          <a:lstStyle/>
          <a:p>
            <a:r>
              <a:rPr lang="en-IN" sz="2000" b="1" dirty="0" smtClean="0">
                <a:solidFill>
                  <a:srgbClr val="C00000"/>
                </a:solidFill>
              </a:rPr>
              <a:t>Basic information : AES features</a:t>
            </a:r>
            <a:endParaRPr lang="en-IN" sz="2000" b="1" dirty="0">
              <a:solidFill>
                <a:srgbClr val="C00000"/>
              </a:solidFill>
            </a:endParaRPr>
          </a:p>
        </p:txBody>
      </p:sp>
      <p:sp>
        <p:nvSpPr>
          <p:cNvPr id="3" name="Content Placeholder 2"/>
          <p:cNvSpPr>
            <a:spLocks noGrp="1"/>
          </p:cNvSpPr>
          <p:nvPr>
            <p:ph idx="1"/>
          </p:nvPr>
        </p:nvSpPr>
        <p:spPr>
          <a:xfrm>
            <a:off x="1" y="214292"/>
            <a:ext cx="6215074" cy="838199"/>
          </a:xfrm>
        </p:spPr>
        <p:txBody>
          <a:bodyPr>
            <a:normAutofit fontScale="85000" lnSpcReduction="20000"/>
          </a:bodyPr>
          <a:lstStyle/>
          <a:p>
            <a:r>
              <a:rPr lang="en-IN" sz="2000" b="1" dirty="0" smtClean="0">
                <a:solidFill>
                  <a:srgbClr val="7030A0"/>
                </a:solidFill>
              </a:rPr>
              <a:t>Name of KVK : </a:t>
            </a:r>
            <a:r>
              <a:rPr lang="en-IN" sz="2000" b="1" dirty="0" err="1" smtClean="0">
                <a:solidFill>
                  <a:srgbClr val="7030A0"/>
                </a:solidFill>
              </a:rPr>
              <a:t>Jajpur</a:t>
            </a:r>
            <a:endParaRPr lang="en-IN" sz="2000" b="1" dirty="0" smtClean="0">
              <a:solidFill>
                <a:srgbClr val="7030A0"/>
              </a:solidFill>
            </a:endParaRPr>
          </a:p>
          <a:p>
            <a:r>
              <a:rPr lang="en-IN" sz="2000" b="1" dirty="0" smtClean="0">
                <a:solidFill>
                  <a:srgbClr val="7030A0"/>
                </a:solidFill>
              </a:rPr>
              <a:t>Name of Agro climatic zone: </a:t>
            </a:r>
            <a:r>
              <a:rPr lang="en-US" sz="2000" b="1" dirty="0">
                <a:solidFill>
                  <a:srgbClr val="7030A0"/>
                </a:solidFill>
              </a:rPr>
              <a:t>North </a:t>
            </a:r>
            <a:r>
              <a:rPr lang="en-US" sz="2000" b="1" dirty="0" smtClean="0">
                <a:solidFill>
                  <a:srgbClr val="7030A0"/>
                </a:solidFill>
              </a:rPr>
              <a:t>Eastern </a:t>
            </a:r>
            <a:r>
              <a:rPr lang="en-US" sz="2000" b="1" dirty="0">
                <a:solidFill>
                  <a:srgbClr val="7030A0"/>
                </a:solidFill>
              </a:rPr>
              <a:t>Coastal </a:t>
            </a:r>
            <a:r>
              <a:rPr lang="en-US" sz="2000" b="1" dirty="0" smtClean="0">
                <a:solidFill>
                  <a:srgbClr val="7030A0"/>
                </a:solidFill>
              </a:rPr>
              <a:t>plain Zone &amp; Mid central table land</a:t>
            </a:r>
            <a:endParaRPr lang="en-US" sz="2000" b="1" dirty="0">
              <a:solidFill>
                <a:srgbClr val="7030A0"/>
              </a:solidFill>
            </a:endParaRPr>
          </a:p>
        </p:txBody>
      </p:sp>
      <p:sp>
        <p:nvSpPr>
          <p:cNvPr id="5" name="Rectangle 4"/>
          <p:cNvSpPr/>
          <p:nvPr/>
        </p:nvSpPr>
        <p:spPr>
          <a:xfrm>
            <a:off x="500034" y="928671"/>
            <a:ext cx="2143140" cy="400110"/>
          </a:xfrm>
          <a:prstGeom prst="rect">
            <a:avLst/>
          </a:prstGeom>
        </p:spPr>
        <p:txBody>
          <a:bodyPr wrap="square">
            <a:spAutoFit/>
          </a:bodyPr>
          <a:lstStyle/>
          <a:p>
            <a:r>
              <a:rPr lang="en-IN" sz="2000" b="1" dirty="0" smtClean="0">
                <a:solidFill>
                  <a:srgbClr val="0070C0"/>
                </a:solidFill>
              </a:rPr>
              <a:t>Details of AES</a:t>
            </a:r>
            <a:endParaRPr lang="en-IN" sz="2000" b="1" dirty="0">
              <a:solidFill>
                <a:srgbClr val="0070C0"/>
              </a:solidFill>
            </a:endParaRPr>
          </a:p>
        </p:txBody>
      </p:sp>
      <p:graphicFrame>
        <p:nvGraphicFramePr>
          <p:cNvPr id="6" name="Table 5"/>
          <p:cNvGraphicFramePr>
            <a:graphicFrameLocks noGrp="1"/>
          </p:cNvGraphicFramePr>
          <p:nvPr>
            <p:extLst>
              <p:ext uri="{D42A27DB-BD31-4B8C-83A1-F6EECF244321}">
                <p14:modId xmlns:p14="http://schemas.microsoft.com/office/powerpoint/2010/main" xmlns="" val="3301972080"/>
              </p:ext>
            </p:extLst>
          </p:nvPr>
        </p:nvGraphicFramePr>
        <p:xfrm>
          <a:off x="1" y="1500174"/>
          <a:ext cx="9143999" cy="5105454"/>
        </p:xfrm>
        <a:graphic>
          <a:graphicData uri="http://schemas.openxmlformats.org/drawingml/2006/table">
            <a:tbl>
              <a:tblPr firstRow="1" bandRow="1">
                <a:tableStyleId>{5940675A-B579-460E-94D1-54222C63F5DA}</a:tableStyleId>
              </a:tblPr>
              <a:tblGrid>
                <a:gridCol w="421353"/>
                <a:gridCol w="2078945"/>
                <a:gridCol w="1000132"/>
                <a:gridCol w="2286016"/>
                <a:gridCol w="1428760"/>
                <a:gridCol w="1928793"/>
              </a:tblGrid>
              <a:tr h="457200">
                <a:tc>
                  <a:txBody>
                    <a:bodyPr/>
                    <a:lstStyle/>
                    <a:p>
                      <a:r>
                        <a:rPr lang="en-IN" sz="1700" b="1" dirty="0" smtClean="0">
                          <a:solidFill>
                            <a:srgbClr val="C00000"/>
                          </a:solidFill>
                        </a:rPr>
                        <a:t>Sl. No.</a:t>
                      </a:r>
                      <a:endParaRPr lang="en-IN" sz="1700" b="1" dirty="0">
                        <a:solidFill>
                          <a:srgbClr val="C00000"/>
                        </a:solidFill>
                      </a:endParaRPr>
                    </a:p>
                  </a:txBody>
                  <a:tcPr/>
                </a:tc>
                <a:tc>
                  <a:txBody>
                    <a:bodyPr/>
                    <a:lstStyle/>
                    <a:p>
                      <a:r>
                        <a:rPr lang="en-IN" sz="1700" b="1" dirty="0" smtClean="0">
                          <a:solidFill>
                            <a:srgbClr val="C00000"/>
                          </a:solidFill>
                        </a:rPr>
                        <a:t>Name of AES</a:t>
                      </a:r>
                      <a:endParaRPr lang="en-IN" sz="1700" b="1" dirty="0">
                        <a:solidFill>
                          <a:srgbClr val="C00000"/>
                        </a:solidFill>
                      </a:endParaRPr>
                    </a:p>
                  </a:txBody>
                  <a:tcPr/>
                </a:tc>
                <a:tc>
                  <a:txBody>
                    <a:bodyPr/>
                    <a:lstStyle/>
                    <a:p>
                      <a:r>
                        <a:rPr lang="en-IN" sz="1700" b="1" dirty="0" smtClean="0">
                          <a:solidFill>
                            <a:srgbClr val="C00000"/>
                          </a:solidFill>
                        </a:rPr>
                        <a:t>Area(ha)</a:t>
                      </a:r>
                      <a:endParaRPr lang="en-IN" sz="1700" b="1" dirty="0">
                        <a:solidFill>
                          <a:srgbClr val="C00000"/>
                        </a:solidFill>
                      </a:endParaRPr>
                    </a:p>
                  </a:txBody>
                  <a:tcPr/>
                </a:tc>
                <a:tc>
                  <a:txBody>
                    <a:bodyPr/>
                    <a:lstStyle/>
                    <a:p>
                      <a:r>
                        <a:rPr lang="en-IN" sz="1700" b="1" dirty="0" smtClean="0">
                          <a:solidFill>
                            <a:srgbClr val="C00000"/>
                          </a:solidFill>
                        </a:rPr>
                        <a:t>Blocks covered</a:t>
                      </a:r>
                      <a:endParaRPr lang="en-IN" sz="1700" b="1" dirty="0">
                        <a:solidFill>
                          <a:srgbClr val="C00000"/>
                        </a:solidFill>
                      </a:endParaRPr>
                    </a:p>
                  </a:txBody>
                  <a:tcPr/>
                </a:tc>
                <a:tc>
                  <a:txBody>
                    <a:bodyPr/>
                    <a:lstStyle/>
                    <a:p>
                      <a:r>
                        <a:rPr lang="en-IN" sz="1700" b="1" dirty="0" smtClean="0">
                          <a:solidFill>
                            <a:srgbClr val="C00000"/>
                          </a:solidFill>
                        </a:rPr>
                        <a:t>Village</a:t>
                      </a:r>
                      <a:endParaRPr lang="en-IN" sz="1700" b="1" dirty="0">
                        <a:solidFill>
                          <a:srgbClr val="C00000"/>
                        </a:solidFill>
                      </a:endParaRPr>
                    </a:p>
                  </a:txBody>
                  <a:tcPr/>
                </a:tc>
                <a:tc>
                  <a:txBody>
                    <a:bodyPr/>
                    <a:lstStyle/>
                    <a:p>
                      <a:r>
                        <a:rPr lang="en-IN" sz="1700" b="1" dirty="0" smtClean="0">
                          <a:solidFill>
                            <a:srgbClr val="C00000"/>
                          </a:solidFill>
                        </a:rPr>
                        <a:t>Major crops</a:t>
                      </a:r>
                      <a:endParaRPr lang="en-IN" sz="1700" b="1" dirty="0">
                        <a:solidFill>
                          <a:srgbClr val="C00000"/>
                        </a:solidFill>
                      </a:endParaRPr>
                    </a:p>
                  </a:txBody>
                  <a:tcPr/>
                </a:tc>
              </a:tr>
              <a:tr h="532075">
                <a:tc>
                  <a:txBody>
                    <a:bodyPr/>
                    <a:lstStyle/>
                    <a:p>
                      <a:r>
                        <a:rPr lang="en-IN" sz="1700" b="1" dirty="0" smtClean="0">
                          <a:solidFill>
                            <a:srgbClr val="7030A0"/>
                          </a:solidFill>
                        </a:rPr>
                        <a:t>1</a:t>
                      </a:r>
                      <a:endParaRPr lang="en-IN" sz="1700" b="1" dirty="0">
                        <a:solidFill>
                          <a:srgbClr val="7030A0"/>
                        </a:solidFill>
                      </a:endParaRPr>
                    </a:p>
                  </a:txBody>
                  <a:tcPr/>
                </a:tc>
                <a:tc>
                  <a:txBody>
                    <a:bodyPr/>
                    <a:lstStyle/>
                    <a:p>
                      <a:r>
                        <a:rPr lang="en-US" sz="1700" b="1" dirty="0" smtClean="0">
                          <a:solidFill>
                            <a:srgbClr val="7030A0"/>
                          </a:solidFill>
                        </a:rPr>
                        <a:t>Low lying  flood prone</a:t>
                      </a:r>
                      <a:endParaRPr lang="en-US" sz="1700" b="1" dirty="0">
                        <a:solidFill>
                          <a:srgbClr val="7030A0"/>
                        </a:solidFill>
                      </a:endParaRPr>
                    </a:p>
                  </a:txBody>
                  <a:tcPr marT="45729" marB="45729"/>
                </a:tc>
                <a:tc>
                  <a:txBody>
                    <a:bodyPr/>
                    <a:lstStyle/>
                    <a:p>
                      <a:r>
                        <a:rPr lang="en-US" sz="1700" b="1" dirty="0" smtClean="0">
                          <a:solidFill>
                            <a:srgbClr val="7030A0"/>
                          </a:solidFill>
                        </a:rPr>
                        <a:t>55295</a:t>
                      </a:r>
                      <a:endParaRPr lang="en-US" sz="1700" b="1" dirty="0">
                        <a:solidFill>
                          <a:srgbClr val="7030A0"/>
                        </a:solidFill>
                      </a:endParaRPr>
                    </a:p>
                  </a:txBody>
                  <a:tcPr marT="45729" marB="45729"/>
                </a:tc>
                <a:tc>
                  <a:txBody>
                    <a:bodyPr/>
                    <a:lstStyle/>
                    <a:p>
                      <a:r>
                        <a:rPr lang="en-IN" sz="2000" b="1" dirty="0" err="1" smtClean="0">
                          <a:solidFill>
                            <a:srgbClr val="FF0000"/>
                          </a:solidFill>
                        </a:rPr>
                        <a:t>Jajpur</a:t>
                      </a:r>
                      <a:r>
                        <a:rPr lang="en-IN" sz="2000" b="1" dirty="0" smtClean="0">
                          <a:solidFill>
                            <a:srgbClr val="FF0000"/>
                          </a:solidFill>
                        </a:rPr>
                        <a:t>,</a:t>
                      </a:r>
                      <a:r>
                        <a:rPr lang="en-IN" sz="1700" b="1" dirty="0" smtClean="0">
                          <a:solidFill>
                            <a:srgbClr val="7030A0"/>
                          </a:solidFill>
                        </a:rPr>
                        <a:t> Bari, </a:t>
                      </a:r>
                      <a:r>
                        <a:rPr lang="en-IN" sz="1700" b="1" dirty="0" err="1" smtClean="0">
                          <a:solidFill>
                            <a:srgbClr val="7030A0"/>
                          </a:solidFill>
                        </a:rPr>
                        <a:t>Dashrathpur</a:t>
                      </a:r>
                      <a:r>
                        <a:rPr lang="en-IN" sz="1700" b="1" dirty="0" smtClean="0">
                          <a:solidFill>
                            <a:srgbClr val="7030A0"/>
                          </a:solidFill>
                        </a:rPr>
                        <a:t>, </a:t>
                      </a:r>
                      <a:r>
                        <a:rPr lang="en-IN" sz="1700" b="1" dirty="0" err="1" smtClean="0">
                          <a:solidFill>
                            <a:srgbClr val="7030A0"/>
                          </a:solidFill>
                        </a:rPr>
                        <a:t>Binjharpur</a:t>
                      </a:r>
                      <a:endParaRPr lang="en-IN" sz="1700" b="1" dirty="0">
                        <a:solidFill>
                          <a:srgbClr val="7030A0"/>
                        </a:solidFill>
                      </a:endParaRPr>
                    </a:p>
                  </a:txBody>
                  <a:tcPr/>
                </a:tc>
                <a:tc>
                  <a:txBody>
                    <a:bodyPr/>
                    <a:lstStyle/>
                    <a:p>
                      <a:r>
                        <a:rPr lang="en-IN" sz="1800" b="1" dirty="0" err="1" smtClean="0">
                          <a:solidFill>
                            <a:srgbClr val="FF0000"/>
                          </a:solidFill>
                        </a:rPr>
                        <a:t>Khadipada</a:t>
                      </a:r>
                      <a:endParaRPr lang="en-IN" sz="1800" b="1" dirty="0">
                        <a:solidFill>
                          <a:srgbClr val="FF0000"/>
                        </a:solidFill>
                      </a:endParaRPr>
                    </a:p>
                  </a:txBody>
                  <a:tcPr/>
                </a:tc>
                <a:tc>
                  <a:txBody>
                    <a:bodyPr/>
                    <a:lstStyle/>
                    <a:p>
                      <a:r>
                        <a:rPr lang="en-IN" sz="1700" b="1" dirty="0" smtClean="0">
                          <a:solidFill>
                            <a:srgbClr val="7030A0"/>
                          </a:solidFill>
                        </a:rPr>
                        <a:t>Rice-</a:t>
                      </a:r>
                      <a:r>
                        <a:rPr lang="en-IN" sz="1700" b="1" baseline="0" dirty="0" err="1" smtClean="0">
                          <a:solidFill>
                            <a:srgbClr val="7030A0"/>
                          </a:solidFill>
                        </a:rPr>
                        <a:t>blackgram/greengram/vegetable</a:t>
                      </a:r>
                      <a:endParaRPr lang="en-IN" sz="1700" b="1" dirty="0">
                        <a:solidFill>
                          <a:srgbClr val="7030A0"/>
                        </a:solidFill>
                      </a:endParaRPr>
                    </a:p>
                  </a:txBody>
                  <a:tcPr/>
                </a:tc>
              </a:tr>
              <a:tr h="532075">
                <a:tc>
                  <a:txBody>
                    <a:bodyPr/>
                    <a:lstStyle/>
                    <a:p>
                      <a:r>
                        <a:rPr lang="en-IN" sz="1700" b="1" dirty="0" smtClean="0">
                          <a:solidFill>
                            <a:srgbClr val="7030A0"/>
                          </a:solidFill>
                        </a:rPr>
                        <a:t>2</a:t>
                      </a:r>
                      <a:endParaRPr lang="en-IN" sz="1700" b="1" dirty="0">
                        <a:solidFill>
                          <a:srgbClr val="7030A0"/>
                        </a:solidFill>
                      </a:endParaRPr>
                    </a:p>
                  </a:txBody>
                  <a:tcPr/>
                </a:tc>
                <a:tc>
                  <a:txBody>
                    <a:bodyPr/>
                    <a:lstStyle/>
                    <a:p>
                      <a:r>
                        <a:rPr lang="en-US" sz="1700" b="1" dirty="0" smtClean="0">
                          <a:solidFill>
                            <a:srgbClr val="7030A0"/>
                          </a:solidFill>
                        </a:rPr>
                        <a:t>Saline Soil</a:t>
                      </a:r>
                      <a:endParaRPr lang="en-US" sz="1700" b="1" dirty="0">
                        <a:solidFill>
                          <a:srgbClr val="7030A0"/>
                        </a:solidFill>
                      </a:endParaRPr>
                    </a:p>
                  </a:txBody>
                  <a:tcPr marT="45729" marB="45729"/>
                </a:tc>
                <a:tc>
                  <a:txBody>
                    <a:bodyPr/>
                    <a:lstStyle/>
                    <a:p>
                      <a:r>
                        <a:rPr lang="en-US" sz="1700" b="1" dirty="0" smtClean="0">
                          <a:solidFill>
                            <a:srgbClr val="7030A0"/>
                          </a:solidFill>
                        </a:rPr>
                        <a:t>18419</a:t>
                      </a:r>
                      <a:endParaRPr lang="en-US" sz="1700" b="1" dirty="0">
                        <a:solidFill>
                          <a:srgbClr val="7030A0"/>
                        </a:solidFill>
                      </a:endParaRPr>
                    </a:p>
                  </a:txBody>
                  <a:tcPr marT="45729" marB="45729"/>
                </a:tc>
                <a:tc>
                  <a:txBody>
                    <a:bodyPr/>
                    <a:lstStyle/>
                    <a:p>
                      <a:r>
                        <a:rPr lang="en-IN" sz="1700" b="1" dirty="0" err="1" smtClean="0">
                          <a:solidFill>
                            <a:srgbClr val="7030A0"/>
                          </a:solidFill>
                        </a:rPr>
                        <a:t>Dashrathpur</a:t>
                      </a:r>
                      <a:r>
                        <a:rPr lang="en-IN" sz="1700" b="1" dirty="0" smtClean="0">
                          <a:solidFill>
                            <a:srgbClr val="7030A0"/>
                          </a:solidFill>
                        </a:rPr>
                        <a:t>, </a:t>
                      </a:r>
                      <a:r>
                        <a:rPr lang="en-IN" sz="1800" b="1" dirty="0" err="1" smtClean="0">
                          <a:solidFill>
                            <a:srgbClr val="FF0000"/>
                          </a:solidFill>
                        </a:rPr>
                        <a:t>Binjharpur</a:t>
                      </a:r>
                      <a:endParaRPr lang="en-IN" sz="1800" b="1" dirty="0">
                        <a:solidFill>
                          <a:srgbClr val="FF0000"/>
                        </a:solidFill>
                      </a:endParaRPr>
                    </a:p>
                  </a:txBody>
                  <a:tcPr/>
                </a:tc>
                <a:tc>
                  <a:txBody>
                    <a:bodyPr/>
                    <a:lstStyle/>
                    <a:p>
                      <a:r>
                        <a:rPr lang="en-IN" sz="1800" b="1" dirty="0" err="1" smtClean="0">
                          <a:solidFill>
                            <a:srgbClr val="FF0000"/>
                          </a:solidFill>
                        </a:rPr>
                        <a:t>Jari</a:t>
                      </a:r>
                      <a:endParaRPr lang="en-IN" sz="1800" b="1" dirty="0">
                        <a:solidFill>
                          <a:srgbClr val="FF0000"/>
                        </a:solidFill>
                      </a:endParaRPr>
                    </a:p>
                  </a:txBody>
                  <a:tcPr/>
                </a:tc>
                <a:tc>
                  <a:txBody>
                    <a:bodyPr/>
                    <a:lstStyle/>
                    <a:p>
                      <a:r>
                        <a:rPr lang="en-IN" sz="1700" b="1" dirty="0" smtClean="0">
                          <a:solidFill>
                            <a:srgbClr val="7030A0"/>
                          </a:solidFill>
                        </a:rPr>
                        <a:t>Rice- </a:t>
                      </a:r>
                      <a:r>
                        <a:rPr lang="en-IN" sz="1700" b="1" dirty="0" err="1" smtClean="0">
                          <a:solidFill>
                            <a:srgbClr val="7030A0"/>
                          </a:solidFill>
                        </a:rPr>
                        <a:t>blackgram</a:t>
                      </a:r>
                      <a:endParaRPr lang="en-IN" sz="1700" b="1" dirty="0">
                        <a:solidFill>
                          <a:srgbClr val="7030A0"/>
                        </a:solidFill>
                      </a:endParaRPr>
                    </a:p>
                  </a:txBody>
                  <a:tcPr/>
                </a:tc>
              </a:tr>
              <a:tr h="322335">
                <a:tc>
                  <a:txBody>
                    <a:bodyPr/>
                    <a:lstStyle/>
                    <a:p>
                      <a:r>
                        <a:rPr lang="en-IN" sz="1700" b="1" dirty="0" smtClean="0">
                          <a:solidFill>
                            <a:srgbClr val="7030A0"/>
                          </a:solidFill>
                        </a:rPr>
                        <a:t>3</a:t>
                      </a:r>
                      <a:endParaRPr lang="en-IN" sz="1700" b="1" dirty="0">
                        <a:solidFill>
                          <a:srgbClr val="7030A0"/>
                        </a:solidFill>
                      </a:endParaRPr>
                    </a:p>
                  </a:txBody>
                  <a:tcPr/>
                </a:tc>
                <a:tc>
                  <a:txBody>
                    <a:bodyPr/>
                    <a:lstStyle/>
                    <a:p>
                      <a:r>
                        <a:rPr lang="en-US" sz="1700" b="1" dirty="0" smtClean="0">
                          <a:solidFill>
                            <a:srgbClr val="7030A0"/>
                          </a:solidFill>
                        </a:rPr>
                        <a:t>Red Laterite Rainfed</a:t>
                      </a:r>
                      <a:endParaRPr lang="en-US" sz="1700" b="1" dirty="0">
                        <a:solidFill>
                          <a:srgbClr val="7030A0"/>
                        </a:solidFill>
                      </a:endParaRPr>
                    </a:p>
                  </a:txBody>
                  <a:tcPr marT="45729" marB="45729"/>
                </a:tc>
                <a:tc>
                  <a:txBody>
                    <a:bodyPr/>
                    <a:lstStyle/>
                    <a:p>
                      <a:r>
                        <a:rPr lang="en-US" sz="1700" b="1" dirty="0" smtClean="0">
                          <a:solidFill>
                            <a:srgbClr val="7030A0"/>
                          </a:solidFill>
                        </a:rPr>
                        <a:t>27426</a:t>
                      </a:r>
                      <a:endParaRPr lang="en-US" sz="1700" b="1" dirty="0">
                        <a:solidFill>
                          <a:srgbClr val="7030A0"/>
                        </a:solidFill>
                      </a:endParaRPr>
                    </a:p>
                  </a:txBody>
                  <a:tcPr marT="45729" marB="45729"/>
                </a:tc>
                <a:tc>
                  <a:txBody>
                    <a:bodyPr/>
                    <a:lstStyle/>
                    <a:p>
                      <a:r>
                        <a:rPr lang="en-IN" sz="1700" b="1" dirty="0" err="1" smtClean="0">
                          <a:solidFill>
                            <a:srgbClr val="7030A0"/>
                          </a:solidFill>
                        </a:rPr>
                        <a:t>Korei</a:t>
                      </a:r>
                      <a:endParaRPr lang="en-IN" sz="1700" b="1" dirty="0">
                        <a:solidFill>
                          <a:srgbClr val="7030A0"/>
                        </a:solidFill>
                      </a:endParaRPr>
                    </a:p>
                  </a:txBody>
                  <a:tcPr/>
                </a:tc>
                <a:tc>
                  <a:txBody>
                    <a:bodyPr/>
                    <a:lstStyle/>
                    <a:p>
                      <a:r>
                        <a:rPr lang="en-IN" sz="1700" b="1" dirty="0" smtClean="0">
                          <a:solidFill>
                            <a:srgbClr val="7030A0"/>
                          </a:solidFill>
                        </a:rPr>
                        <a:t>-</a:t>
                      </a:r>
                      <a:endParaRPr lang="en-IN" sz="1700" b="1" dirty="0">
                        <a:solidFill>
                          <a:srgbClr val="7030A0"/>
                        </a:solidFill>
                      </a:endParaRPr>
                    </a:p>
                  </a:txBody>
                  <a:tcPr/>
                </a:tc>
                <a:tc>
                  <a:txBody>
                    <a:bodyPr/>
                    <a:lstStyle/>
                    <a:p>
                      <a:r>
                        <a:rPr lang="en-IN" sz="1700" b="1" dirty="0" smtClean="0">
                          <a:solidFill>
                            <a:srgbClr val="7030A0"/>
                          </a:solidFill>
                        </a:rPr>
                        <a:t>Rice-</a:t>
                      </a:r>
                      <a:r>
                        <a:rPr lang="en-IN" sz="1700" b="1" dirty="0" err="1" smtClean="0">
                          <a:solidFill>
                            <a:srgbClr val="7030A0"/>
                          </a:solidFill>
                        </a:rPr>
                        <a:t>blackgram</a:t>
                      </a:r>
                      <a:endParaRPr lang="en-IN" sz="1700" b="1" dirty="0">
                        <a:solidFill>
                          <a:srgbClr val="7030A0"/>
                        </a:solidFill>
                      </a:endParaRPr>
                    </a:p>
                  </a:txBody>
                  <a:tcPr/>
                </a:tc>
              </a:tr>
              <a:tr h="532075">
                <a:tc>
                  <a:txBody>
                    <a:bodyPr/>
                    <a:lstStyle/>
                    <a:p>
                      <a:r>
                        <a:rPr lang="en-IN" sz="1700" b="1" dirty="0" smtClean="0">
                          <a:solidFill>
                            <a:srgbClr val="7030A0"/>
                          </a:solidFill>
                        </a:rPr>
                        <a:t>4</a:t>
                      </a:r>
                      <a:endParaRPr lang="en-IN" sz="1700" b="1" dirty="0">
                        <a:solidFill>
                          <a:srgbClr val="7030A0"/>
                        </a:solidFill>
                      </a:endParaRPr>
                    </a:p>
                  </a:txBody>
                  <a:tcPr/>
                </a:tc>
                <a:tc>
                  <a:txBody>
                    <a:bodyPr/>
                    <a:lstStyle/>
                    <a:p>
                      <a:r>
                        <a:rPr lang="en-US" sz="1700" b="1" dirty="0" smtClean="0">
                          <a:solidFill>
                            <a:srgbClr val="7030A0"/>
                          </a:solidFill>
                        </a:rPr>
                        <a:t>Alluvial  Rainfed</a:t>
                      </a:r>
                      <a:endParaRPr lang="en-US" sz="1700" b="1" dirty="0">
                        <a:solidFill>
                          <a:srgbClr val="7030A0"/>
                        </a:solidFill>
                      </a:endParaRPr>
                    </a:p>
                  </a:txBody>
                  <a:tcPr marT="45729" marB="45729"/>
                </a:tc>
                <a:tc>
                  <a:txBody>
                    <a:bodyPr/>
                    <a:lstStyle/>
                    <a:p>
                      <a:r>
                        <a:rPr lang="en-US" sz="1700" b="1" dirty="0" smtClean="0">
                          <a:solidFill>
                            <a:srgbClr val="7030A0"/>
                          </a:solidFill>
                        </a:rPr>
                        <a:t>129430</a:t>
                      </a:r>
                      <a:endParaRPr lang="en-US" sz="1700" b="1" dirty="0">
                        <a:solidFill>
                          <a:srgbClr val="7030A0"/>
                        </a:solidFill>
                      </a:endParaRPr>
                    </a:p>
                  </a:txBody>
                  <a:tcPr marT="45729" marB="45729"/>
                </a:tc>
                <a:tc>
                  <a:txBody>
                    <a:bodyPr/>
                    <a:lstStyle/>
                    <a:p>
                      <a:r>
                        <a:rPr lang="en-IN" sz="1800" b="1" dirty="0" err="1" smtClean="0">
                          <a:solidFill>
                            <a:srgbClr val="FF0000"/>
                          </a:solidFill>
                        </a:rPr>
                        <a:t>Dharmasala</a:t>
                      </a:r>
                      <a:r>
                        <a:rPr lang="en-IN" sz="1800" b="1" dirty="0" smtClean="0">
                          <a:solidFill>
                            <a:srgbClr val="FF0000"/>
                          </a:solidFill>
                        </a:rPr>
                        <a:t>,</a:t>
                      </a:r>
                      <a:r>
                        <a:rPr lang="en-IN" sz="1800" b="1" baseline="0" dirty="0" smtClean="0">
                          <a:solidFill>
                            <a:srgbClr val="FF0000"/>
                          </a:solidFill>
                        </a:rPr>
                        <a:t> </a:t>
                      </a:r>
                      <a:r>
                        <a:rPr lang="en-IN" sz="1800" b="1" dirty="0" err="1" smtClean="0">
                          <a:solidFill>
                            <a:srgbClr val="FF0000"/>
                          </a:solidFill>
                        </a:rPr>
                        <a:t>Rasulpur</a:t>
                      </a:r>
                      <a:r>
                        <a:rPr lang="en-IN" sz="1700" b="1" dirty="0" smtClean="0">
                          <a:solidFill>
                            <a:srgbClr val="7030A0"/>
                          </a:solidFill>
                        </a:rPr>
                        <a:t>, </a:t>
                      </a:r>
                      <a:r>
                        <a:rPr lang="en-IN" sz="1700" b="1" dirty="0" err="1" smtClean="0">
                          <a:solidFill>
                            <a:srgbClr val="7030A0"/>
                          </a:solidFill>
                        </a:rPr>
                        <a:t>Badachana</a:t>
                      </a:r>
                      <a:r>
                        <a:rPr lang="en-IN" sz="1700" b="1" dirty="0" smtClean="0">
                          <a:solidFill>
                            <a:srgbClr val="7030A0"/>
                          </a:solidFill>
                        </a:rPr>
                        <a:t>, </a:t>
                      </a:r>
                      <a:r>
                        <a:rPr lang="en-IN" sz="1700" b="1" dirty="0" err="1" smtClean="0">
                          <a:solidFill>
                            <a:srgbClr val="7030A0"/>
                          </a:solidFill>
                        </a:rPr>
                        <a:t>Danagadi</a:t>
                      </a:r>
                      <a:endParaRPr lang="en-IN" sz="1700" b="1" dirty="0">
                        <a:solidFill>
                          <a:srgbClr val="7030A0"/>
                        </a:solidFill>
                      </a:endParaRPr>
                    </a:p>
                  </a:txBody>
                  <a:tcPr/>
                </a:tc>
                <a:tc>
                  <a:txBody>
                    <a:bodyPr/>
                    <a:lstStyle/>
                    <a:p>
                      <a:r>
                        <a:rPr lang="en-IN" sz="1700" b="1" dirty="0" err="1" smtClean="0">
                          <a:solidFill>
                            <a:srgbClr val="FF0000"/>
                          </a:solidFill>
                        </a:rPr>
                        <a:t>Choromuha</a:t>
                      </a:r>
                      <a:endParaRPr lang="en-IN" sz="1700" b="1" dirty="0" smtClean="0">
                        <a:solidFill>
                          <a:srgbClr val="FF0000"/>
                        </a:solidFill>
                      </a:endParaRPr>
                    </a:p>
                    <a:p>
                      <a:r>
                        <a:rPr lang="en-IN" sz="1700" b="1" dirty="0" err="1" smtClean="0">
                          <a:solidFill>
                            <a:srgbClr val="FF0000"/>
                          </a:solidFill>
                        </a:rPr>
                        <a:t>Dihakuransa</a:t>
                      </a:r>
                      <a:endParaRPr lang="en-IN" sz="1700" b="1" dirty="0">
                        <a:solidFill>
                          <a:srgbClr val="FF0000"/>
                        </a:solidFill>
                      </a:endParaRPr>
                    </a:p>
                  </a:txBody>
                  <a:tcPr/>
                </a:tc>
                <a:tc>
                  <a:txBody>
                    <a:bodyPr/>
                    <a:lstStyle/>
                    <a:p>
                      <a:r>
                        <a:rPr lang="en-IN" sz="1700" b="1" dirty="0" smtClean="0">
                          <a:solidFill>
                            <a:srgbClr val="7030A0"/>
                          </a:solidFill>
                        </a:rPr>
                        <a:t>Rice-Groundnut/</a:t>
                      </a:r>
                      <a:r>
                        <a:rPr lang="en-IN" sz="1700" b="1" dirty="0" err="1" smtClean="0">
                          <a:solidFill>
                            <a:srgbClr val="7030A0"/>
                          </a:solidFill>
                        </a:rPr>
                        <a:t>blackgram/greengram/vegetable</a:t>
                      </a:r>
                      <a:endParaRPr lang="en-IN" sz="1700" b="1" dirty="0">
                        <a:solidFill>
                          <a:srgbClr val="7030A0"/>
                        </a:solidFill>
                      </a:endParaRPr>
                    </a:p>
                  </a:txBody>
                  <a:tcPr/>
                </a:tc>
              </a:tr>
              <a:tr h="532075">
                <a:tc>
                  <a:txBody>
                    <a:bodyPr/>
                    <a:lstStyle/>
                    <a:p>
                      <a:r>
                        <a:rPr lang="en-IN" sz="1700" b="1" dirty="0" smtClean="0">
                          <a:solidFill>
                            <a:srgbClr val="7030A0"/>
                          </a:solidFill>
                        </a:rPr>
                        <a:t>5</a:t>
                      </a:r>
                      <a:endParaRPr lang="en-IN" sz="1700" b="1" dirty="0">
                        <a:solidFill>
                          <a:srgbClr val="7030A0"/>
                        </a:solidFill>
                      </a:endParaRPr>
                    </a:p>
                  </a:txBody>
                  <a:tcPr/>
                </a:tc>
                <a:tc>
                  <a:txBody>
                    <a:bodyPr/>
                    <a:lstStyle/>
                    <a:p>
                      <a:r>
                        <a:rPr lang="en-US" sz="1700" b="1" dirty="0" smtClean="0">
                          <a:solidFill>
                            <a:srgbClr val="7030A0"/>
                          </a:solidFill>
                        </a:rPr>
                        <a:t>River </a:t>
                      </a:r>
                      <a:r>
                        <a:rPr lang="en-US" sz="1700" b="1" dirty="0" err="1" smtClean="0">
                          <a:solidFill>
                            <a:srgbClr val="7030A0"/>
                          </a:solidFill>
                        </a:rPr>
                        <a:t>vally</a:t>
                      </a:r>
                      <a:r>
                        <a:rPr lang="en-US" sz="1700" b="1" dirty="0" smtClean="0">
                          <a:solidFill>
                            <a:srgbClr val="7030A0"/>
                          </a:solidFill>
                        </a:rPr>
                        <a:t>  alluvial medium  rainfall</a:t>
                      </a:r>
                      <a:endParaRPr lang="en-US" sz="1700" b="1" dirty="0">
                        <a:solidFill>
                          <a:srgbClr val="7030A0"/>
                        </a:solidFill>
                      </a:endParaRPr>
                    </a:p>
                  </a:txBody>
                  <a:tcPr marT="45729" marB="45729"/>
                </a:tc>
                <a:tc>
                  <a:txBody>
                    <a:bodyPr/>
                    <a:lstStyle/>
                    <a:p>
                      <a:r>
                        <a:rPr lang="en-US" sz="1700" b="1" dirty="0" smtClean="0">
                          <a:solidFill>
                            <a:srgbClr val="7030A0"/>
                          </a:solidFill>
                        </a:rPr>
                        <a:t>17790</a:t>
                      </a:r>
                      <a:endParaRPr lang="en-US" sz="1700" b="1" dirty="0">
                        <a:solidFill>
                          <a:srgbClr val="7030A0"/>
                        </a:solidFill>
                      </a:endParaRPr>
                    </a:p>
                  </a:txBody>
                  <a:tcPr marT="45729" marB="45729"/>
                </a:tc>
                <a:tc>
                  <a:txBody>
                    <a:bodyPr/>
                    <a:lstStyle/>
                    <a:p>
                      <a:r>
                        <a:rPr lang="en-IN" sz="1700" b="1" dirty="0" err="1" smtClean="0">
                          <a:solidFill>
                            <a:srgbClr val="7030A0"/>
                          </a:solidFill>
                        </a:rPr>
                        <a:t>Sukinda</a:t>
                      </a:r>
                      <a:endParaRPr lang="en-IN" sz="1700" b="1" dirty="0">
                        <a:solidFill>
                          <a:srgbClr val="7030A0"/>
                        </a:solidFill>
                      </a:endParaRPr>
                    </a:p>
                  </a:txBody>
                  <a:tcPr/>
                </a:tc>
                <a:tc>
                  <a:txBody>
                    <a:bodyPr/>
                    <a:lstStyle/>
                    <a:p>
                      <a:r>
                        <a:rPr lang="en-IN" sz="1700" b="1" dirty="0" smtClean="0">
                          <a:solidFill>
                            <a:srgbClr val="7030A0"/>
                          </a:solidFill>
                        </a:rPr>
                        <a:t>-</a:t>
                      </a:r>
                      <a:endParaRPr lang="en-IN" sz="1700" b="1" dirty="0">
                        <a:solidFill>
                          <a:srgbClr val="7030A0"/>
                        </a:solidFill>
                      </a:endParaRPr>
                    </a:p>
                  </a:txBody>
                  <a:tcPr/>
                </a:tc>
                <a:tc>
                  <a:txBody>
                    <a:bodyPr/>
                    <a:lstStyle/>
                    <a:p>
                      <a:r>
                        <a:rPr lang="en-IN" sz="1700" b="1" dirty="0" smtClean="0">
                          <a:solidFill>
                            <a:srgbClr val="7030A0"/>
                          </a:solidFill>
                        </a:rPr>
                        <a:t>Rice-pulse/groundnut</a:t>
                      </a:r>
                      <a:endParaRPr lang="en-IN" sz="1700" b="1" dirty="0">
                        <a:solidFill>
                          <a:srgbClr val="7030A0"/>
                        </a:solidFill>
                      </a:endParaRPr>
                    </a:p>
                  </a:txBody>
                  <a:tcPr/>
                </a:tc>
              </a:tr>
              <a:tr h="532075">
                <a:tc>
                  <a:txBody>
                    <a:bodyPr/>
                    <a:lstStyle/>
                    <a:p>
                      <a:r>
                        <a:rPr lang="en-IN" sz="1700" b="1" dirty="0" smtClean="0">
                          <a:solidFill>
                            <a:srgbClr val="7030A0"/>
                          </a:solidFill>
                        </a:rPr>
                        <a:t>6</a:t>
                      </a:r>
                      <a:endParaRPr lang="en-IN" sz="1700" b="1" dirty="0">
                        <a:solidFill>
                          <a:srgbClr val="7030A0"/>
                        </a:solidFill>
                      </a:endParaRPr>
                    </a:p>
                  </a:txBody>
                  <a:tcPr/>
                </a:tc>
                <a:tc>
                  <a:txBody>
                    <a:bodyPr/>
                    <a:lstStyle/>
                    <a:p>
                      <a:r>
                        <a:rPr lang="en-US" sz="1700" b="1" dirty="0" smtClean="0">
                          <a:solidFill>
                            <a:srgbClr val="7030A0"/>
                          </a:solidFill>
                        </a:rPr>
                        <a:t>Light laterite (High  rainfall)</a:t>
                      </a:r>
                      <a:endParaRPr lang="en-US" sz="1700" b="1" dirty="0">
                        <a:solidFill>
                          <a:srgbClr val="7030A0"/>
                        </a:solidFill>
                      </a:endParaRPr>
                    </a:p>
                  </a:txBody>
                  <a:tcPr marT="45729" marB="45729"/>
                </a:tc>
                <a:tc>
                  <a:txBody>
                    <a:bodyPr/>
                    <a:lstStyle/>
                    <a:p>
                      <a:r>
                        <a:rPr lang="en-US" sz="1700" b="1" dirty="0" smtClean="0">
                          <a:solidFill>
                            <a:srgbClr val="7030A0"/>
                          </a:solidFill>
                        </a:rPr>
                        <a:t>41540</a:t>
                      </a:r>
                      <a:endParaRPr lang="en-US" sz="1700" b="1" dirty="0">
                        <a:solidFill>
                          <a:srgbClr val="7030A0"/>
                        </a:solidFill>
                      </a:endParaRPr>
                    </a:p>
                  </a:txBody>
                  <a:tcPr marT="45729" marB="45729"/>
                </a:tc>
                <a:tc>
                  <a:txBody>
                    <a:bodyPr/>
                    <a:lstStyle/>
                    <a:p>
                      <a:r>
                        <a:rPr lang="en-IN" sz="1800" b="1" dirty="0" err="1" smtClean="0">
                          <a:solidFill>
                            <a:srgbClr val="FF0000"/>
                          </a:solidFill>
                        </a:rPr>
                        <a:t>Sukinda</a:t>
                      </a:r>
                      <a:endParaRPr lang="en-IN" sz="1800" b="1" dirty="0">
                        <a:solidFill>
                          <a:srgbClr val="FF0000"/>
                        </a:solidFill>
                      </a:endParaRPr>
                    </a:p>
                  </a:txBody>
                  <a:tcPr/>
                </a:tc>
                <a:tc>
                  <a:txBody>
                    <a:bodyPr/>
                    <a:lstStyle/>
                    <a:p>
                      <a:r>
                        <a:rPr lang="en-IN" sz="1800" b="1" dirty="0" err="1" smtClean="0">
                          <a:solidFill>
                            <a:srgbClr val="FF0000"/>
                          </a:solidFill>
                        </a:rPr>
                        <a:t>Sunsilo</a:t>
                      </a:r>
                      <a:endParaRPr lang="en-IN" sz="1800" b="1" dirty="0">
                        <a:solidFill>
                          <a:srgbClr val="FF0000"/>
                        </a:solidFill>
                      </a:endParaRPr>
                    </a:p>
                  </a:txBody>
                  <a:tcPr/>
                </a:tc>
                <a:tc>
                  <a:txBody>
                    <a:bodyPr/>
                    <a:lstStyle/>
                    <a:p>
                      <a:r>
                        <a:rPr lang="en-IN" sz="1700" b="1" dirty="0" smtClean="0">
                          <a:solidFill>
                            <a:srgbClr val="7030A0"/>
                          </a:solidFill>
                        </a:rPr>
                        <a:t>Rice</a:t>
                      </a:r>
                      <a:endParaRPr lang="en-IN" sz="1700" b="1" dirty="0">
                        <a:solidFill>
                          <a:srgbClr val="7030A0"/>
                        </a:solidFill>
                      </a:endParaRPr>
                    </a:p>
                  </a:txBody>
                  <a:tcPr/>
                </a:tc>
              </a:tr>
            </a:tbl>
          </a:graphicData>
        </a:graphic>
      </p:graphicFrame>
      <p:pic>
        <p:nvPicPr>
          <p:cNvPr id="2050" name="Picture 2" descr="C:\Documents and Settings\user\Desktop\jajpur.jpg"/>
          <p:cNvPicPr>
            <a:picLocks noChangeAspect="1" noChangeArrowheads="1"/>
          </p:cNvPicPr>
          <p:nvPr/>
        </p:nvPicPr>
        <p:blipFill>
          <a:blip r:embed="rId2"/>
          <a:srcRect/>
          <a:stretch>
            <a:fillRect/>
          </a:stretch>
        </p:blipFill>
        <p:spPr bwMode="auto">
          <a:xfrm>
            <a:off x="6286512" y="2"/>
            <a:ext cx="2857488" cy="1509729"/>
          </a:xfrm>
          <a:prstGeom prst="rect">
            <a:avLst/>
          </a:prstGeom>
          <a:noFill/>
        </p:spPr>
      </p:pic>
    </p:spTree>
    <p:extLst>
      <p:ext uri="{BB962C8B-B14F-4D97-AF65-F5344CB8AC3E}">
        <p14:creationId xmlns:p14="http://schemas.microsoft.com/office/powerpoint/2010/main" xmlns="" val="42176617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590060493"/>
              </p:ext>
            </p:extLst>
          </p:nvPr>
        </p:nvGraphicFramePr>
        <p:xfrm>
          <a:off x="152401" y="213668"/>
          <a:ext cx="8991599" cy="6239392"/>
        </p:xfrm>
        <a:graphic>
          <a:graphicData uri="http://schemas.openxmlformats.org/drawingml/2006/table">
            <a:tbl>
              <a:tblPr firstRow="1" bandRow="1">
                <a:tableStyleId>{5940675A-B579-460E-94D1-54222C63F5DA}</a:tableStyleId>
              </a:tblPr>
              <a:tblGrid>
                <a:gridCol w="1721795"/>
                <a:gridCol w="2926405"/>
                <a:gridCol w="836037"/>
                <a:gridCol w="829013"/>
                <a:gridCol w="338597"/>
                <a:gridCol w="586071"/>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a:t>
                      </a:r>
                      <a:r>
                        <a:rPr lang="en-IN" sz="1600" b="1" dirty="0" smtClean="0">
                          <a:latin typeface="Times New Roman" pitchFamily="18" charset="0"/>
                          <a:ea typeface="Times New Roman"/>
                          <a:cs typeface="Times New Roman" pitchFamily="18" charset="0"/>
                        </a:rPr>
                        <a:t>12</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6">
                  <a:txBody>
                    <a:bodyPr/>
                    <a:lstStyle/>
                    <a:p>
                      <a:pPr marL="457200" indent="-457200">
                        <a:lnSpc>
                          <a:spcPct val="115000"/>
                        </a:lnSpc>
                        <a:spcAft>
                          <a:spcPts val="1000"/>
                        </a:spcAft>
                      </a:pPr>
                      <a:r>
                        <a:rPr lang="en-IN" sz="1600" b="1" kern="1200" dirty="0" smtClean="0">
                          <a:solidFill>
                            <a:schemeClr val="tx1"/>
                          </a:solidFill>
                          <a:latin typeface="+mn-lt"/>
                          <a:ea typeface="Times New Roman"/>
                          <a:cs typeface="Times New Roman" pitchFamily="18" charset="0"/>
                        </a:rPr>
                        <a:t>Demonstration on  Bio inoculants to increase size and weight of  cauliflower in </a:t>
                      </a:r>
                      <a:r>
                        <a:rPr lang="en-IN" sz="1600" b="1" kern="1200" dirty="0" err="1" smtClean="0">
                          <a:solidFill>
                            <a:schemeClr val="tx1"/>
                          </a:solidFill>
                          <a:latin typeface="+mn-lt"/>
                          <a:ea typeface="Times New Roman"/>
                          <a:cs typeface="Times New Roman" pitchFamily="18" charset="0"/>
                        </a:rPr>
                        <a:t>rabi</a:t>
                      </a:r>
                      <a:r>
                        <a:rPr lang="en-IN" sz="1600" b="1" kern="1200" dirty="0" smtClean="0">
                          <a:solidFill>
                            <a:schemeClr val="tx1"/>
                          </a:solidFill>
                          <a:latin typeface="+mn-lt"/>
                          <a:ea typeface="Times New Roman"/>
                          <a:cs typeface="Times New Roman" pitchFamily="18" charset="0"/>
                        </a:rPr>
                        <a:t> </a:t>
                      </a:r>
                      <a:endParaRPr lang="en-IN" sz="1600" b="1" kern="1200" dirty="0">
                        <a:solidFill>
                          <a:schemeClr val="tx1"/>
                        </a:solidFill>
                        <a:latin typeface="+mn-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62625">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kern="1200" dirty="0">
                          <a:solidFill>
                            <a:schemeClr val="tx1"/>
                          </a:solidFill>
                          <a:latin typeface="+mn-lt"/>
                          <a:ea typeface="Times New Roman"/>
                          <a:cs typeface="Times New Roman" pitchFamily="18" charset="0"/>
                        </a:rPr>
                        <a:t>Rabi, </a:t>
                      </a:r>
                      <a:r>
                        <a:rPr lang="en-US" sz="1600" b="1" kern="1200" dirty="0" smtClean="0">
                          <a:solidFill>
                            <a:schemeClr val="tx1"/>
                          </a:solidFill>
                          <a:latin typeface="+mn-lt"/>
                          <a:ea typeface="Times New Roman"/>
                          <a:cs typeface="Times New Roman" pitchFamily="18" charset="0"/>
                        </a:rPr>
                        <a:t>2020-21</a:t>
                      </a:r>
                      <a:endParaRPr lang="en-IN" sz="1600" b="1" kern="1200" dirty="0">
                        <a:solidFill>
                          <a:schemeClr val="tx1"/>
                        </a:solidFill>
                        <a:latin typeface="+mn-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401689">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Cauliflower</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kern="1200" dirty="0" smtClean="0">
                          <a:solidFill>
                            <a:schemeClr val="tx1"/>
                          </a:solidFill>
                          <a:latin typeface="+mn-lt"/>
                          <a:ea typeface="Times New Roman"/>
                          <a:cs typeface="Times New Roman" pitchFamily="18" charset="0"/>
                        </a:rPr>
                        <a:t>Low curd weight and curd size</a:t>
                      </a:r>
                      <a:endParaRPr lang="en-IN" sz="1600" b="1" kern="1200" dirty="0">
                        <a:solidFill>
                          <a:schemeClr val="tx1"/>
                        </a:solidFill>
                        <a:latin typeface="+mn-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100">
                        <a:latin typeface="Calibri"/>
                        <a:ea typeface="Times New Roman"/>
                        <a:cs typeface="Kalinga"/>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600 Ha</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390906">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IN" sz="1600" b="1" kern="1200" dirty="0" smtClean="0">
                          <a:solidFill>
                            <a:schemeClr val="tx1"/>
                          </a:solidFill>
                          <a:latin typeface="+mn-lt"/>
                          <a:ea typeface="Times New Roman"/>
                          <a:cs typeface="Times New Roman" pitchFamily="18" charset="0"/>
                        </a:rPr>
                        <a:t>Use of chemical fertilizer(110:50:40 kg NPK  kg/ha) </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05028">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kern="1200" dirty="0" smtClean="0">
                          <a:solidFill>
                            <a:schemeClr val="tx1"/>
                          </a:solidFill>
                          <a:latin typeface="+mn-lt"/>
                          <a:ea typeface="Times New Roman"/>
                          <a:cs typeface="Times New Roman" pitchFamily="18" charset="0"/>
                        </a:rPr>
                        <a:t>STBF(80%NPK)+ Seed treatment with </a:t>
                      </a:r>
                      <a:r>
                        <a:rPr lang="en-IN" sz="1600" b="1" kern="1200" dirty="0" err="1" smtClean="0">
                          <a:solidFill>
                            <a:schemeClr val="tx1"/>
                          </a:solidFill>
                          <a:latin typeface="+mn-lt"/>
                          <a:ea typeface="Times New Roman"/>
                          <a:cs typeface="Times New Roman" pitchFamily="18" charset="0"/>
                        </a:rPr>
                        <a:t>Arka</a:t>
                      </a:r>
                      <a:r>
                        <a:rPr lang="en-IN" sz="1600" b="1" kern="1200" dirty="0" smtClean="0">
                          <a:solidFill>
                            <a:schemeClr val="tx1"/>
                          </a:solidFill>
                          <a:latin typeface="+mn-lt"/>
                          <a:ea typeface="Times New Roman"/>
                          <a:cs typeface="Times New Roman" pitchFamily="18" charset="0"/>
                        </a:rPr>
                        <a:t> Microbial consortium @10g/100g seed +Soil application with 5 kg </a:t>
                      </a:r>
                      <a:r>
                        <a:rPr lang="en-IN" sz="1600" b="1" kern="1200" dirty="0" err="1" smtClean="0">
                          <a:solidFill>
                            <a:schemeClr val="tx1"/>
                          </a:solidFill>
                          <a:latin typeface="+mn-lt"/>
                          <a:ea typeface="Times New Roman"/>
                          <a:cs typeface="Times New Roman" pitchFamily="18" charset="0"/>
                        </a:rPr>
                        <a:t>Arka</a:t>
                      </a:r>
                      <a:r>
                        <a:rPr lang="en-IN" sz="1600" b="1" kern="1200" dirty="0" smtClean="0">
                          <a:solidFill>
                            <a:schemeClr val="tx1"/>
                          </a:solidFill>
                          <a:latin typeface="+mn-lt"/>
                          <a:ea typeface="Times New Roman"/>
                          <a:cs typeface="Times New Roman" pitchFamily="18" charset="0"/>
                        </a:rPr>
                        <a:t> Microbial consortium  mixed with 500kg FYM </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a:t>
                      </a:r>
                      <a:r>
                        <a:rPr lang="en-US" sz="1600" b="1" dirty="0" smtClean="0">
                          <a:latin typeface="Times New Roman" pitchFamily="18" charset="0"/>
                          <a:ea typeface="Times New Roman"/>
                          <a:cs typeface="Times New Roman" pitchFamily="18" charset="0"/>
                        </a:rPr>
                        <a:t>IIHR,</a:t>
                      </a:r>
                      <a:r>
                        <a:rPr lang="en-US" sz="1600" b="1" baseline="0" dirty="0" smtClean="0">
                          <a:latin typeface="Times New Roman" pitchFamily="18" charset="0"/>
                          <a:ea typeface="Times New Roman"/>
                          <a:cs typeface="Times New Roman" pitchFamily="18" charset="0"/>
                        </a:rPr>
                        <a:t> 2012</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914400">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sz="1600" b="1" kern="1200" dirty="0" smtClean="0">
                          <a:solidFill>
                            <a:schemeClr val="tx1"/>
                          </a:solidFill>
                          <a:latin typeface="+mn-lt"/>
                          <a:ea typeface="Times New Roman"/>
                          <a:cs typeface="Times New Roman" pitchFamily="18" charset="0"/>
                        </a:rPr>
                        <a:t>It is a carrier based products which contents N-fixing, P &amp; Zn solubilizing &amp; plant growth promoting microbes as a single formulation. Reduce cost of cultivation, increase yield 5-15%</a:t>
                      </a:r>
                      <a:endParaRPr lang="en-IN" sz="1600" b="1" kern="1200" dirty="0" smtClean="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kern="1200" dirty="0" smtClean="0">
                          <a:solidFill>
                            <a:schemeClr val="tx1"/>
                          </a:solidFill>
                          <a:latin typeface="+mn-lt"/>
                          <a:ea typeface="Times New Roman"/>
                          <a:cs typeface="Times New Roman" pitchFamily="18" charset="0"/>
                        </a:rPr>
                        <a:t>Curd size, curd weight,  shelf life</a:t>
                      </a:r>
                      <a:endParaRPr lang="en-IN" sz="1600" b="1" kern="1200" dirty="0" smtClean="0">
                        <a:solidFill>
                          <a:schemeClr val="tx1"/>
                        </a:solidFill>
                        <a:latin typeface="+mn-lt"/>
                        <a:ea typeface="+mn-ea"/>
                        <a:cs typeface="Times New Roman" pitchFamily="18" charset="0"/>
                      </a:endParaRPr>
                    </a:p>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Mishra</a:t>
                      </a:r>
                      <a:r>
                        <a:rPr lang="en-US" sz="1600" b="1" dirty="0">
                          <a:latin typeface="Times New Roman" pitchFamily="18" charset="0"/>
                          <a:ea typeface="Times New Roman"/>
                          <a:cs typeface="Times New Roman" pitchFamily="18" charset="0"/>
                        </a:rPr>
                        <a:t>, Scientist (Horticulture)</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402978344"/>
              </p:ext>
            </p:extLst>
          </p:nvPr>
        </p:nvGraphicFramePr>
        <p:xfrm>
          <a:off x="152401" y="213668"/>
          <a:ext cx="8991599" cy="6488048"/>
        </p:xfrm>
        <a:graphic>
          <a:graphicData uri="http://schemas.openxmlformats.org/drawingml/2006/table">
            <a:tbl>
              <a:tblPr firstRow="1" bandRow="1">
                <a:tableStyleId>{5940675A-B579-460E-94D1-54222C63F5DA}</a:tableStyleId>
              </a:tblPr>
              <a:tblGrid>
                <a:gridCol w="1721795"/>
                <a:gridCol w="2769812"/>
                <a:gridCol w="992630"/>
                <a:gridCol w="829013"/>
                <a:gridCol w="122573"/>
                <a:gridCol w="802095"/>
                <a:gridCol w="1753681"/>
              </a:tblGrid>
              <a:tr h="600926">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13</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6">
                  <a:txBody>
                    <a:bodyPr/>
                    <a:lstStyle/>
                    <a:p>
                      <a:pPr marL="457200" indent="-457200">
                        <a:lnSpc>
                          <a:spcPct val="115000"/>
                        </a:lnSpc>
                        <a:spcAft>
                          <a:spcPts val="1000"/>
                        </a:spcAft>
                      </a:pPr>
                      <a:r>
                        <a:rPr lang="en-IN" sz="1600" b="1" kern="1200" dirty="0" smtClean="0">
                          <a:solidFill>
                            <a:schemeClr val="tx1"/>
                          </a:solidFill>
                          <a:latin typeface="Times New Roman" pitchFamily="18" charset="0"/>
                          <a:ea typeface="Times New Roman"/>
                          <a:cs typeface="Times New Roman" pitchFamily="18" charset="0"/>
                        </a:rPr>
                        <a:t>Demonstration on Three row manual rice </a:t>
                      </a:r>
                      <a:r>
                        <a:rPr lang="en-IN" sz="1600" b="1" kern="1200" dirty="0" err="1" smtClean="0">
                          <a:solidFill>
                            <a:schemeClr val="tx1"/>
                          </a:solidFill>
                          <a:latin typeface="Times New Roman" pitchFamily="18" charset="0"/>
                          <a:ea typeface="Times New Roman"/>
                          <a:cs typeface="Times New Roman" pitchFamily="18" charset="0"/>
                        </a:rPr>
                        <a:t>transplanter</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369763">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Kharif</a:t>
                      </a:r>
                      <a:r>
                        <a:rPr lang="en-US" sz="1600" b="1" dirty="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2020</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Times New Roman" pitchFamily="18" charset="0"/>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5</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457200">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Rice </a:t>
                      </a:r>
                      <a:r>
                        <a:rPr lang="en-US" sz="1600" b="1" dirty="0" err="1" smtClean="0">
                          <a:latin typeface="Times New Roman" pitchFamily="18" charset="0"/>
                          <a:ea typeface="Times New Roman"/>
                          <a:cs typeface="Times New Roman" pitchFamily="18" charset="0"/>
                        </a:rPr>
                        <a:t>transplanter</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683916">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marL="95250" indent="-95250">
                        <a:lnSpc>
                          <a:spcPct val="115000"/>
                        </a:lnSpc>
                        <a:spcAft>
                          <a:spcPts val="0"/>
                        </a:spcAft>
                      </a:pPr>
                      <a:r>
                        <a:rPr lang="en-US" sz="1600" b="1" dirty="0" smtClean="0">
                          <a:latin typeface="Times New Roman" pitchFamily="18" charset="0"/>
                          <a:ea typeface="Times New Roman"/>
                          <a:cs typeface="Times New Roman" pitchFamily="18" charset="0"/>
                        </a:rPr>
                        <a:t>Non adoption of mechanical </a:t>
                      </a:r>
                      <a:r>
                        <a:rPr lang="en-US" sz="1600" b="1" dirty="0" err="1" smtClean="0">
                          <a:latin typeface="Times New Roman" pitchFamily="18" charset="0"/>
                          <a:ea typeface="Times New Roman"/>
                          <a:cs typeface="Times New Roman" pitchFamily="18" charset="0"/>
                        </a:rPr>
                        <a:t>transplanter</a:t>
                      </a:r>
                      <a:r>
                        <a:rPr lang="en-US" sz="1600" b="1" baseline="0" dirty="0" smtClean="0">
                          <a:latin typeface="Times New Roman" pitchFamily="18" charset="0"/>
                          <a:ea typeface="Times New Roman"/>
                          <a:cs typeface="Times New Roman" pitchFamily="18" charset="0"/>
                        </a:rPr>
                        <a:t> </a:t>
                      </a:r>
                      <a:r>
                        <a:rPr lang="en-US" sz="1600" b="1" dirty="0" smtClean="0">
                          <a:latin typeface="Times New Roman" pitchFamily="18" charset="0"/>
                          <a:ea typeface="Times New Roman"/>
                          <a:cs typeface="Times New Roman" pitchFamily="18" charset="0"/>
                        </a:rPr>
                        <a:t>due to its higher price</a:t>
                      </a:r>
                      <a:endParaRPr lang="en-IN" sz="1600" b="1" dirty="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smtClean="0">
                          <a:latin typeface="Times New Roman" pitchFamily="18" charset="0"/>
                          <a:ea typeface="Times New Roman"/>
                          <a:cs typeface="Times New Roman" pitchFamily="18" charset="0"/>
                        </a:rPr>
                        <a:t>10,000ha</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360606">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800" kern="1200" dirty="0" smtClean="0">
                          <a:solidFill>
                            <a:schemeClr val="tx1"/>
                          </a:solidFill>
                          <a:effectLst/>
                          <a:latin typeface="+mn-lt"/>
                          <a:ea typeface="+mn-ea"/>
                          <a:cs typeface="+mn-cs"/>
                        </a:rPr>
                        <a:t>Manual transplanting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05612">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r>
                        <a:rPr lang="en-IN" sz="1600" b="1" kern="1200" dirty="0" smtClean="0">
                          <a:solidFill>
                            <a:schemeClr val="tx1"/>
                          </a:solidFill>
                          <a:latin typeface="Times New Roman" pitchFamily="18" charset="0"/>
                          <a:ea typeface="Times New Roman"/>
                          <a:cs typeface="Times New Roman" pitchFamily="18" charset="0"/>
                        </a:rPr>
                        <a:t>3 row manual rice </a:t>
                      </a:r>
                      <a:r>
                        <a:rPr lang="en-IN" sz="1600" b="1" kern="1200" dirty="0" err="1" smtClean="0">
                          <a:solidFill>
                            <a:schemeClr val="tx1"/>
                          </a:solidFill>
                          <a:latin typeface="Times New Roman" pitchFamily="18" charset="0"/>
                          <a:ea typeface="Times New Roman"/>
                          <a:cs typeface="Times New Roman" pitchFamily="18" charset="0"/>
                        </a:rPr>
                        <a:t>transplanter</a:t>
                      </a:r>
                      <a:r>
                        <a:rPr lang="en-IN" sz="1600" b="1" kern="1200" dirty="0" smtClean="0">
                          <a:solidFill>
                            <a:schemeClr val="tx1"/>
                          </a:solidFill>
                          <a:latin typeface="Times New Roman" pitchFamily="18" charset="0"/>
                          <a:ea typeface="Times New Roman"/>
                          <a:cs typeface="Times New Roman" pitchFamily="18" charset="0"/>
                        </a:rPr>
                        <a:t>, </a:t>
                      </a:r>
                      <a:r>
                        <a:rPr lang="en-US" sz="1600" b="1" kern="1200" dirty="0" smtClean="0">
                          <a:solidFill>
                            <a:schemeClr val="tx1"/>
                          </a:solidFill>
                          <a:latin typeface="Times New Roman" pitchFamily="18" charset="0"/>
                          <a:ea typeface="Times New Roman"/>
                          <a:cs typeface="Times New Roman" pitchFamily="18" charset="0"/>
                        </a:rPr>
                        <a:t>actual field capacity: 0.02 ha/h (9 man-days/ha) </a:t>
                      </a:r>
                      <a:endParaRPr lang="en-IN" sz="1600" b="1" kern="1200" dirty="0" smtClean="0">
                        <a:solidFill>
                          <a:schemeClr val="tx1"/>
                        </a:solidFill>
                        <a:latin typeface="Times New Roman" pitchFamily="18" charset="0"/>
                        <a:ea typeface="Times New Roman"/>
                        <a:cs typeface="Times New Roman" pitchFamily="18" charset="0"/>
                      </a:endParaRPr>
                    </a:p>
                    <a:p>
                      <a:r>
                        <a:rPr lang="en-US" sz="1600" b="1" kern="1200" dirty="0" smtClean="0">
                          <a:solidFill>
                            <a:schemeClr val="tx1"/>
                          </a:solidFill>
                          <a:latin typeface="Times New Roman" pitchFamily="18" charset="0"/>
                          <a:ea typeface="Times New Roman"/>
                          <a:cs typeface="Times New Roman" pitchFamily="18" charset="0"/>
                        </a:rPr>
                        <a:t>Average pressure on puddled soil  is less . Missing hill 3 to 5% </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marL="0" marR="0" indent="0" algn="l" defTabSz="914400" rtl="0" eaLnBrk="1" fontAlgn="auto" latinLnBrk="0" hangingPunct="1">
                        <a:lnSpc>
                          <a:spcPct val="100000"/>
                        </a:lnSpc>
                        <a:spcBef>
                          <a:spcPts val="0"/>
                        </a:spcBef>
                        <a:spcAft>
                          <a:spcPts val="1000"/>
                        </a:spcAft>
                        <a:buClrTx/>
                        <a:buSzTx/>
                        <a:buFontTx/>
                        <a:buNone/>
                        <a:tabLst/>
                        <a:defRPr/>
                      </a:pPr>
                      <a:r>
                        <a:rPr lang="en-US" sz="1600" b="1" kern="1200" dirty="0" smtClean="0">
                          <a:solidFill>
                            <a:schemeClr val="tx1"/>
                          </a:solidFill>
                          <a:latin typeface="Times New Roman" pitchFamily="18" charset="0"/>
                          <a:ea typeface="+mn-ea"/>
                          <a:cs typeface="Times New Roman" pitchFamily="18" charset="0"/>
                        </a:rPr>
                        <a:t>AICRP on ESA, CAET, OUAT, 2015-16 (SLRC 2016)</a:t>
                      </a:r>
                      <a:endParaRPr lang="en-IN" sz="1600" b="1" kern="1200" dirty="0" smtClean="0">
                        <a:solidFill>
                          <a:schemeClr val="tx1"/>
                        </a:solidFill>
                        <a:latin typeface="Times New Roman" pitchFamily="18" charset="0"/>
                        <a:ea typeface="+mn-ea"/>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333355">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sz="1600" b="1" kern="1200" dirty="0" smtClean="0">
                          <a:solidFill>
                            <a:schemeClr val="tx1"/>
                          </a:solidFill>
                          <a:latin typeface="Times New Roman" pitchFamily="18" charset="0"/>
                          <a:ea typeface="+mn-ea"/>
                          <a:cs typeface="Times New Roman" pitchFamily="18" charset="0"/>
                        </a:rPr>
                        <a:t>Actual field capacity: 0.04 ha/h </a:t>
                      </a:r>
                      <a:r>
                        <a:rPr lang="en-IN" sz="1600" b="1" kern="1200" dirty="0" smtClean="0">
                          <a:solidFill>
                            <a:schemeClr val="tx1"/>
                          </a:solidFill>
                          <a:latin typeface="Times New Roman" pitchFamily="18" charset="0"/>
                          <a:ea typeface="+mn-ea"/>
                          <a:cs typeface="Times New Roman" pitchFamily="18" charset="0"/>
                        </a:rPr>
                        <a:t>,</a:t>
                      </a:r>
                      <a:r>
                        <a:rPr lang="en-IN" sz="1600" b="1" kern="1200" baseline="0" dirty="0" smtClean="0">
                          <a:solidFill>
                            <a:schemeClr val="tx1"/>
                          </a:solidFill>
                          <a:latin typeface="Times New Roman" pitchFamily="18" charset="0"/>
                          <a:ea typeface="+mn-ea"/>
                          <a:cs typeface="Times New Roman" pitchFamily="18" charset="0"/>
                        </a:rPr>
                        <a:t> </a:t>
                      </a:r>
                      <a:r>
                        <a:rPr lang="en-US" sz="1600" b="1" kern="1200" dirty="0" smtClean="0">
                          <a:solidFill>
                            <a:schemeClr val="tx1"/>
                          </a:solidFill>
                          <a:latin typeface="Times New Roman" pitchFamily="18" charset="0"/>
                          <a:ea typeface="+mn-ea"/>
                          <a:cs typeface="Times New Roman" pitchFamily="18" charset="0"/>
                        </a:rPr>
                        <a:t>Missing hill 4 to 5%</a:t>
                      </a:r>
                      <a:endParaRPr lang="en-IN" sz="1600" b="1" dirty="0" smtClean="0">
                        <a:latin typeface="Times New Roman" pitchFamily="18" charset="0"/>
                        <a:ea typeface="Times New Roman"/>
                        <a:cs typeface="Times New Roman" pitchFamily="18" charset="0"/>
                      </a:endParaRPr>
                    </a:p>
                    <a:p>
                      <a:pPr>
                        <a:lnSpc>
                          <a:spcPct val="115000"/>
                        </a:lnSpc>
                        <a:spcAft>
                          <a:spcPts val="1000"/>
                        </a:spcAft>
                      </a:pP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18392">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kern="1200" dirty="0" smtClean="0">
                          <a:solidFill>
                            <a:schemeClr val="tx1"/>
                          </a:solidFill>
                          <a:latin typeface="Times New Roman" pitchFamily="18" charset="0"/>
                          <a:ea typeface="+mn-ea"/>
                          <a:cs typeface="Times New Roman" pitchFamily="18" charset="0"/>
                        </a:rPr>
                        <a:t>Field capacity(ha/h), </a:t>
                      </a:r>
                      <a:r>
                        <a:rPr lang="en-US" sz="1600" b="1" kern="1200" dirty="0" err="1" smtClean="0">
                          <a:solidFill>
                            <a:schemeClr val="tx1"/>
                          </a:solidFill>
                          <a:latin typeface="Times New Roman" pitchFamily="18" charset="0"/>
                          <a:ea typeface="+mn-ea"/>
                          <a:cs typeface="Times New Roman" pitchFamily="18" charset="0"/>
                        </a:rPr>
                        <a:t>labour</a:t>
                      </a:r>
                      <a:r>
                        <a:rPr lang="en-US" sz="1600" b="1" kern="1200" dirty="0" smtClean="0">
                          <a:solidFill>
                            <a:schemeClr val="tx1"/>
                          </a:solidFill>
                          <a:latin typeface="Times New Roman" pitchFamily="18" charset="0"/>
                          <a:ea typeface="+mn-ea"/>
                          <a:cs typeface="Times New Roman" pitchFamily="18" charset="0"/>
                        </a:rPr>
                        <a:t> required  (man days/ha), plant population (hills/m2), tiller/hill , floating hills/m2, damaged hills/m2, missing hills/m2</a:t>
                      </a:r>
                      <a:endParaRPr lang="en-IN" sz="1600" b="1" dirty="0" smtClean="0">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dirty="0">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1000"/>
                        </a:spcAft>
                      </a:pPr>
                      <a:r>
                        <a:rPr lang="en-US" sz="1600" b="1" kern="1200" dirty="0" smtClean="0">
                          <a:solidFill>
                            <a:schemeClr val="tx1"/>
                          </a:solidFill>
                          <a:latin typeface="Times New Roman" pitchFamily="18" charset="0"/>
                          <a:ea typeface="+mn-ea"/>
                          <a:cs typeface="Times New Roman" pitchFamily="18" charset="0"/>
                        </a:rPr>
                        <a:t>cost of operation (Rs/ha), Yield (q/ha), B:C </a:t>
                      </a:r>
                      <a:endParaRPr lang="en-IN" sz="1600" b="1" dirty="0">
                        <a:latin typeface="Times New Roman" pitchFamily="18" charset="0"/>
                        <a:ea typeface="Times New Roman"/>
                        <a:cs typeface="Times New Roman" pitchFamily="18" charset="0"/>
                      </a:endParaRPr>
                    </a:p>
                  </a:txBody>
                  <a:tcPr marL="68580" marR="68580" marT="9525" marB="0" anchor="ctr"/>
                </a:tc>
              </a:tr>
              <a:tr h="464992">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464992">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Mohanta</a:t>
                      </a:r>
                      <a:r>
                        <a:rPr lang="en-US" sz="1600" b="1" dirty="0">
                          <a:latin typeface="Times New Roman" pitchFamily="18" charset="0"/>
                          <a:ea typeface="Times New Roman"/>
                          <a:cs typeface="Times New Roman" pitchFamily="18" charset="0"/>
                        </a:rPr>
                        <a:t>, Scientist (</a:t>
                      </a:r>
                      <a:r>
                        <a:rPr lang="en-US" sz="1600" b="1" dirty="0" err="1">
                          <a:latin typeface="Times New Roman" pitchFamily="18" charset="0"/>
                          <a:ea typeface="Times New Roman"/>
                          <a:cs typeface="Times New Roman" pitchFamily="18" charset="0"/>
                        </a:rPr>
                        <a:t>Agril.Engg</a:t>
                      </a:r>
                      <a:r>
                        <a:rPr lang="en-US" sz="1600" b="1" dirty="0">
                          <a:latin typeface="Times New Roman" pitchFamily="18" charset="0"/>
                          <a:ea typeface="Times New Roman"/>
                          <a:cs typeface="Times New Roman" pitchFamily="18" charset="0"/>
                        </a:rPr>
                        <a: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372908897"/>
              </p:ext>
            </p:extLst>
          </p:nvPr>
        </p:nvGraphicFramePr>
        <p:xfrm>
          <a:off x="76201" y="2"/>
          <a:ext cx="9067799" cy="6994812"/>
        </p:xfrm>
        <a:graphic>
          <a:graphicData uri="http://schemas.openxmlformats.org/drawingml/2006/table">
            <a:tbl>
              <a:tblPr firstRow="1" bandRow="1">
                <a:tableStyleId>{5940675A-B579-460E-94D1-54222C63F5DA}</a:tableStyleId>
              </a:tblPr>
              <a:tblGrid>
                <a:gridCol w="1797995"/>
                <a:gridCol w="1721795"/>
                <a:gridCol w="2040647"/>
                <a:gridCol w="829013"/>
                <a:gridCol w="924668"/>
                <a:gridCol w="1753681"/>
              </a:tblGrid>
              <a:tr h="620137">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FLD  No. 14</a:t>
                      </a:r>
                      <a:endParaRPr lang="en-IN" sz="1600" dirty="0">
                        <a:latin typeface="Times New Roman" pitchFamily="18" charset="0"/>
                        <a:ea typeface="Times New Roman"/>
                        <a:cs typeface="Times New Roman" pitchFamily="18" charset="0"/>
                      </a:endParaRPr>
                    </a:p>
                  </a:txBody>
                  <a:tcPr marL="68580" marR="68580" marT="9525" marB="0" anchor="ctr">
                    <a:solidFill>
                      <a:srgbClr val="FFCC99"/>
                    </a:solidFill>
                  </a:tcPr>
                </a:tc>
                <a:tc gridSpan="5">
                  <a:txBody>
                    <a:bodyPr/>
                    <a:lstStyle/>
                    <a:p>
                      <a:pPr marL="457200" indent="-457200">
                        <a:lnSpc>
                          <a:spcPct val="115000"/>
                        </a:lnSpc>
                        <a:spcAft>
                          <a:spcPts val="1000"/>
                        </a:spcAft>
                      </a:pPr>
                      <a:r>
                        <a:rPr lang="en-IN" sz="1600" b="1" kern="1200" dirty="0" smtClean="0">
                          <a:solidFill>
                            <a:schemeClr val="tx1"/>
                          </a:solidFill>
                          <a:latin typeface="Times New Roman" pitchFamily="18" charset="0"/>
                          <a:ea typeface="Times New Roman"/>
                          <a:cs typeface="Times New Roman" pitchFamily="18" charset="0"/>
                        </a:rPr>
                        <a:t>Demonstration on </a:t>
                      </a:r>
                      <a:r>
                        <a:rPr lang="en-IN" sz="1600" b="1" kern="1200" dirty="0" err="1" smtClean="0">
                          <a:solidFill>
                            <a:schemeClr val="tx1"/>
                          </a:solidFill>
                          <a:latin typeface="Times New Roman" pitchFamily="18" charset="0"/>
                          <a:ea typeface="Times New Roman"/>
                          <a:cs typeface="Times New Roman" pitchFamily="18" charset="0"/>
                        </a:rPr>
                        <a:t>multicrop</a:t>
                      </a:r>
                      <a:r>
                        <a:rPr lang="en-IN" sz="1600" b="1" kern="1200" dirty="0" smtClean="0">
                          <a:solidFill>
                            <a:schemeClr val="tx1"/>
                          </a:solidFill>
                          <a:latin typeface="Times New Roman" pitchFamily="18" charset="0"/>
                          <a:ea typeface="Times New Roman"/>
                          <a:cs typeface="Times New Roman" pitchFamily="18" charset="0"/>
                        </a:rPr>
                        <a:t> seed cum fertilizer drill for sowing of </a:t>
                      </a:r>
                      <a:r>
                        <a:rPr lang="en-IN" sz="1600" b="1" kern="1200" dirty="0" err="1" smtClean="0">
                          <a:solidFill>
                            <a:schemeClr val="tx1"/>
                          </a:solidFill>
                          <a:latin typeface="Times New Roman" pitchFamily="18" charset="0"/>
                          <a:ea typeface="Times New Roman"/>
                          <a:cs typeface="Times New Roman" pitchFamily="18" charset="0"/>
                        </a:rPr>
                        <a:t>greengram</a:t>
                      </a:r>
                      <a:r>
                        <a:rPr lang="en-IN" sz="1600" b="1" kern="1200" dirty="0" smtClean="0">
                          <a:solidFill>
                            <a:schemeClr val="tx1"/>
                          </a:solidFill>
                          <a:latin typeface="Times New Roman" pitchFamily="18" charset="0"/>
                          <a:ea typeface="Times New Roman"/>
                          <a:cs typeface="Times New Roman" pitchFamily="18" charset="0"/>
                        </a:rPr>
                        <a:t>  in Rabi </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79857">
                <a:tc>
                  <a:txBody>
                    <a:bodyPr/>
                    <a:lstStyle/>
                    <a:p>
                      <a:pPr>
                        <a:lnSpc>
                          <a:spcPct val="115000"/>
                        </a:lnSpc>
                        <a:spcAft>
                          <a:spcPts val="0"/>
                        </a:spcAft>
                      </a:pPr>
                      <a:r>
                        <a:rPr lang="en-IN" sz="1600" b="1">
                          <a:latin typeface="Times New Roman" pitchFamily="18" charset="0"/>
                          <a:ea typeface="Times New Roman"/>
                          <a:cs typeface="Times New Roman" pitchFamily="18" charset="0"/>
                        </a:rPr>
                        <a:t>Season &amp; Year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kern="1200" dirty="0">
                          <a:solidFill>
                            <a:schemeClr val="tx1"/>
                          </a:solidFill>
                          <a:latin typeface="Times New Roman" pitchFamily="18" charset="0"/>
                          <a:ea typeface="Times New Roman"/>
                          <a:cs typeface="Times New Roman" pitchFamily="18" charset="0"/>
                        </a:rPr>
                        <a:t>Rabi, </a:t>
                      </a:r>
                      <a:r>
                        <a:rPr lang="en-US" sz="1600" b="1" kern="1200" dirty="0" smtClean="0">
                          <a:solidFill>
                            <a:schemeClr val="tx1"/>
                          </a:solidFill>
                          <a:latin typeface="Times New Roman" pitchFamily="18" charset="0"/>
                          <a:ea typeface="Times New Roman"/>
                          <a:cs typeface="Times New Roman" pitchFamily="18" charset="0"/>
                        </a:rPr>
                        <a:t>2020-21</a:t>
                      </a:r>
                      <a:endParaRPr lang="en-IN" sz="1600" b="1" kern="1200" dirty="0">
                        <a:solidFill>
                          <a:schemeClr val="tx1"/>
                        </a:solidFill>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kern="1200" dirty="0">
                          <a:solidFill>
                            <a:schemeClr val="tx1"/>
                          </a:solidFill>
                          <a:latin typeface="Times New Roman" pitchFamily="18" charset="0"/>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5</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530815">
                <a:tc>
                  <a:txBody>
                    <a:bodyPr/>
                    <a:lstStyle/>
                    <a:p>
                      <a:pPr>
                        <a:lnSpc>
                          <a:spcPct val="115000"/>
                        </a:lnSpc>
                        <a:spcAft>
                          <a:spcPts val="0"/>
                        </a:spcAft>
                      </a:pPr>
                      <a:r>
                        <a:rPr lang="en-IN" sz="1600" b="1">
                          <a:latin typeface="Times New Roman" pitchFamily="18" charset="0"/>
                          <a:ea typeface="Times New Roman"/>
                          <a:cs typeface="Times New Roman" pitchFamily="18" charset="0"/>
                        </a:rPr>
                        <a:t>Crop / commodity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err="1" smtClean="0">
                          <a:latin typeface="Times New Roman" pitchFamily="18" charset="0"/>
                          <a:ea typeface="Times New Roman"/>
                          <a:cs typeface="Times New Roman" pitchFamily="18" charset="0"/>
                        </a:rPr>
                        <a:t>Greengram</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a:latin typeface="Times New Roman" pitchFamily="18" charset="0"/>
                          <a:ea typeface="Times New Roman"/>
                          <a:cs typeface="Times New Roman" pitchFamily="18" charset="0"/>
                        </a:rPr>
                        <a:t>Irrigated, medium land</a:t>
                      </a:r>
                      <a:endParaRPr lang="en-IN" sz="1600" b="1">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1167352">
                <a:tc>
                  <a:txBody>
                    <a:bodyPr/>
                    <a:lstStyle/>
                    <a:p>
                      <a:pPr>
                        <a:lnSpc>
                          <a:spcPct val="115000"/>
                        </a:lnSpc>
                        <a:spcAft>
                          <a:spcPts val="0"/>
                        </a:spcAft>
                      </a:pPr>
                      <a:r>
                        <a:rPr lang="en-IN" sz="1600" b="1">
                          <a:latin typeface="Times New Roman" pitchFamily="18" charset="0"/>
                          <a:ea typeface="Times New Roman"/>
                          <a:cs typeface="Times New Roman" pitchFamily="18" charset="0"/>
                        </a:rPr>
                        <a:t>Problem  diagnosed </a:t>
                      </a:r>
                      <a:endParaRPr lang="en-IN" sz="160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smtClean="0">
                          <a:latin typeface="Times New Roman" pitchFamily="18" charset="0"/>
                          <a:ea typeface="Times New Roman"/>
                          <a:cs typeface="Times New Roman" pitchFamily="18" charset="0"/>
                        </a:rPr>
                        <a:t>Broadcasting</a:t>
                      </a:r>
                      <a:r>
                        <a:rPr lang="en-IN" sz="1600" b="1" baseline="0" dirty="0" smtClean="0">
                          <a:latin typeface="Times New Roman" pitchFamily="18" charset="0"/>
                          <a:ea typeface="Times New Roman"/>
                          <a:cs typeface="Times New Roman" pitchFamily="18" charset="0"/>
                        </a:rPr>
                        <a:t> of </a:t>
                      </a:r>
                      <a:r>
                        <a:rPr lang="en-IN" sz="1600" b="1" baseline="0" dirty="0" err="1" smtClean="0">
                          <a:latin typeface="Times New Roman" pitchFamily="18" charset="0"/>
                          <a:ea typeface="Times New Roman"/>
                          <a:cs typeface="Times New Roman" pitchFamily="18" charset="0"/>
                        </a:rPr>
                        <a:t>greengram</a:t>
                      </a:r>
                      <a:r>
                        <a:rPr lang="en-IN" sz="1600" b="1" baseline="0" dirty="0" smtClean="0">
                          <a:latin typeface="Times New Roman" pitchFamily="18" charset="0"/>
                          <a:ea typeface="Times New Roman"/>
                          <a:cs typeface="Times New Roman" pitchFamily="18" charset="0"/>
                        </a:rPr>
                        <a:t> leads to uneven population and less yield</a:t>
                      </a:r>
                      <a:endParaRPr lang="en-IN" sz="1600" b="1" dirty="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Times New Roman" pitchFamily="18" charset="0"/>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US" sz="1600" b="1" dirty="0">
                          <a:latin typeface="Times New Roman" pitchFamily="18" charset="0"/>
                          <a:ea typeface="Times New Roman"/>
                          <a:cs typeface="Times New Roman" pitchFamily="18" charset="0"/>
                        </a:rPr>
                        <a:t>22000 ha </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299210">
                <a:tc>
                  <a:txBody>
                    <a:bodyPr/>
                    <a:lstStyle/>
                    <a:p>
                      <a:pPr>
                        <a:lnSpc>
                          <a:spcPct val="115000"/>
                        </a:lnSpc>
                        <a:spcAft>
                          <a:spcPts val="0"/>
                        </a:spcAft>
                      </a:pPr>
                      <a:r>
                        <a:rPr lang="en-IN" sz="1600" b="1">
                          <a:latin typeface="Times New Roman" pitchFamily="18" charset="0"/>
                          <a:ea typeface="Times New Roman"/>
                          <a:cs typeface="Times New Roman" pitchFamily="18" charset="0"/>
                        </a:rPr>
                        <a:t>FP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Times New Roman" pitchFamily="18" charset="0"/>
                          <a:ea typeface="Times New Roman"/>
                          <a:cs typeface="Times New Roman" pitchFamily="18" charset="0"/>
                        </a:rPr>
                        <a:t>Broadcasting</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24370">
                <a:tc>
                  <a:txBody>
                    <a:bodyPr/>
                    <a:lstStyle/>
                    <a:p>
                      <a:pPr>
                        <a:lnSpc>
                          <a:spcPct val="115000"/>
                        </a:lnSpc>
                        <a:spcAft>
                          <a:spcPts val="0"/>
                        </a:spcAft>
                      </a:pPr>
                      <a:r>
                        <a:rPr lang="en-US" sz="1600" b="1">
                          <a:latin typeface="Times New Roman" pitchFamily="18" charset="0"/>
                          <a:ea typeface="Times New Roman"/>
                          <a:cs typeface="Times New Roman" pitchFamily="18" charset="0"/>
                        </a:rPr>
                        <a:t>Demo </a:t>
                      </a: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err="1">
                          <a:latin typeface="Times New Roman" pitchFamily="18" charset="0"/>
                          <a:ea typeface="Times New Roman"/>
                          <a:cs typeface="Times New Roman" pitchFamily="18" charset="0"/>
                        </a:rPr>
                        <a:t>multicrop</a:t>
                      </a:r>
                      <a:r>
                        <a:rPr lang="en-US" sz="1600" b="1" dirty="0">
                          <a:latin typeface="Times New Roman" pitchFamily="18" charset="0"/>
                          <a:ea typeface="Times New Roman"/>
                          <a:cs typeface="Times New Roman" pitchFamily="18" charset="0"/>
                        </a:rPr>
                        <a:t> seed cum fertilizer drill for sowing of </a:t>
                      </a:r>
                      <a:r>
                        <a:rPr lang="en-US" sz="1600" b="1" dirty="0" err="1" smtClean="0">
                          <a:latin typeface="Times New Roman" pitchFamily="18" charset="0"/>
                          <a:ea typeface="Times New Roman"/>
                          <a:cs typeface="Times New Roman" pitchFamily="18" charset="0"/>
                        </a:rPr>
                        <a:t>greengram</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Source : AICRP ON FIM, CAET, OUAT, 2015-16</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r>
              <a:tr h="1082399">
                <a:tc>
                  <a:txBody>
                    <a:bodyPr/>
                    <a:lstStyle/>
                    <a:p>
                      <a:pPr>
                        <a:lnSpc>
                          <a:spcPct val="115000"/>
                        </a:lnSpc>
                        <a:spcAft>
                          <a:spcPts val="0"/>
                        </a:spcAft>
                      </a:pPr>
                      <a:r>
                        <a:rPr lang="en-US" sz="1600" b="1">
                          <a:latin typeface="Times New Roman" pitchFamily="18" charset="0"/>
                          <a:ea typeface="Times New Roman"/>
                          <a:cs typeface="Times New Roman" pitchFamily="18" charset="0"/>
                        </a:rPr>
                        <a:t>Details of the technology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1000"/>
                        </a:spcAft>
                      </a:pPr>
                      <a:r>
                        <a:rPr lang="en-US" sz="1600" b="1" dirty="0">
                          <a:latin typeface="Times New Roman" pitchFamily="18" charset="0"/>
                          <a:ea typeface="Times New Roman"/>
                          <a:cs typeface="Times New Roman" pitchFamily="18" charset="0"/>
                        </a:rPr>
                        <a:t>Tractor drawn Multi crop Seed cum fertilizer drill with cup feed metering mechanism for sowing, Field capacity – 0.4ha/h</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877971">
                <a:tc>
                  <a:txBody>
                    <a:bodyPr/>
                    <a:lstStyle/>
                    <a:p>
                      <a:pPr>
                        <a:lnSpc>
                          <a:spcPct val="115000"/>
                        </a:lnSpc>
                        <a:spcAft>
                          <a:spcPts val="0"/>
                        </a:spcAft>
                      </a:pPr>
                      <a:r>
                        <a:rPr lang="en-IN" sz="1600" b="1">
                          <a:latin typeface="Times New Roman" pitchFamily="18" charset="0"/>
                          <a:ea typeface="Times New Roman"/>
                          <a:cs typeface="Times New Roman" pitchFamily="18" charset="0"/>
                        </a:rPr>
                        <a:t>Observation Parameters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Times New Roman" pitchFamily="18" charset="0"/>
                          <a:ea typeface="Times New Roman"/>
                          <a:cs typeface="Times New Roman" pitchFamily="18" charset="0"/>
                        </a:rPr>
                        <a:t>Field capacity(ha/h), Fuel consumption(lit/ha), cost of operation(Rs/ha),</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a:latin typeface="Times New Roman" pitchFamily="18" charset="0"/>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Times New Roman" pitchFamily="18" charset="0"/>
                          <a:ea typeface="Times New Roman"/>
                          <a:cs typeface="Times New Roman" pitchFamily="18" charset="0"/>
                        </a:rPr>
                        <a:t>Yield (q/ha), B:C ratio, </a:t>
                      </a:r>
                      <a:endParaRPr lang="en-IN" sz="1600" b="1" dirty="0">
                        <a:latin typeface="Times New Roman" pitchFamily="18" charset="0"/>
                        <a:ea typeface="Times New Roman"/>
                        <a:cs typeface="Times New Roman" pitchFamily="18" charset="0"/>
                      </a:endParaRPr>
                    </a:p>
                  </a:txBody>
                  <a:tcPr marL="68580" marR="68580" marT="9525" marB="0" anchor="ctr"/>
                </a:tc>
              </a:tr>
              <a:tr h="479857">
                <a:tc>
                  <a:txBody>
                    <a:bodyPr/>
                    <a:lstStyle/>
                    <a:p>
                      <a:pPr>
                        <a:lnSpc>
                          <a:spcPct val="115000"/>
                        </a:lnSpc>
                        <a:spcAft>
                          <a:spcPts val="0"/>
                        </a:spcAft>
                      </a:pPr>
                      <a:r>
                        <a:rPr lang="en-US" sz="1600">
                          <a:latin typeface="Times New Roman" pitchFamily="18" charset="0"/>
                          <a:ea typeface="Times New Roman"/>
                          <a:cs typeface="Times New Roman" pitchFamily="18" charset="0"/>
                        </a:rPr>
                        <a:t>farmers feedback</a:t>
                      </a:r>
                      <a:r>
                        <a:rPr lang="en-US" sz="1600" b="1">
                          <a:latin typeface="Times New Roman" pitchFamily="18" charset="0"/>
                          <a:ea typeface="Times New Roman"/>
                          <a:cs typeface="Times New Roman" pitchFamily="18" charset="0"/>
                        </a:rPr>
                        <a:t> </a:t>
                      </a: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a:latin typeface="Times New Roman" pitchFamily="18" charset="0"/>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Times New Roman" pitchFamily="18" charset="0"/>
                        <a:cs typeface="Times New Roman" pitchFamily="18" charset="0"/>
                      </a:endParaRPr>
                    </a:p>
                  </a:txBody>
                  <a:tcPr marL="68580" marR="68580" marT="9525" marB="0" anchor="ctr"/>
                </a:tc>
              </a:tr>
              <a:tr h="588591">
                <a:tc>
                  <a:txBody>
                    <a:bodyPr/>
                    <a:lstStyle/>
                    <a:p>
                      <a:pPr>
                        <a:lnSpc>
                          <a:spcPct val="115000"/>
                        </a:lnSpc>
                        <a:spcAft>
                          <a:spcPts val="0"/>
                        </a:spcAft>
                      </a:pPr>
                      <a:r>
                        <a:rPr lang="en-IN" sz="1600" b="1">
                          <a:latin typeface="Times New Roman" pitchFamily="18" charset="0"/>
                          <a:ea typeface="Times New Roman"/>
                          <a:cs typeface="Times New Roman" pitchFamily="18" charset="0"/>
                        </a:rPr>
                        <a:t>Scientist(s) to be involved </a:t>
                      </a:r>
                      <a:endParaRPr lang="en-IN" sz="1600">
                        <a:latin typeface="Times New Roman" pitchFamily="18" charset="0"/>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Times New Roman" pitchFamily="18" charset="0"/>
                          <a:ea typeface="Times New Roman"/>
                          <a:cs typeface="Times New Roman" pitchFamily="18" charset="0"/>
                        </a:rPr>
                        <a:t>Mrs. B. </a:t>
                      </a:r>
                      <a:r>
                        <a:rPr lang="en-US" sz="1600" b="1" dirty="0" err="1">
                          <a:latin typeface="Times New Roman" pitchFamily="18" charset="0"/>
                          <a:ea typeface="Times New Roman"/>
                          <a:cs typeface="Times New Roman" pitchFamily="18" charset="0"/>
                        </a:rPr>
                        <a:t>Mohanta</a:t>
                      </a:r>
                      <a:r>
                        <a:rPr lang="en-US" sz="1600" b="1" dirty="0">
                          <a:latin typeface="Times New Roman" pitchFamily="18" charset="0"/>
                          <a:ea typeface="Times New Roman"/>
                          <a:cs typeface="Times New Roman" pitchFamily="18" charset="0"/>
                        </a:rPr>
                        <a:t>, Scientist (</a:t>
                      </a:r>
                      <a:r>
                        <a:rPr lang="en-US" sz="1600" b="1" dirty="0" err="1">
                          <a:latin typeface="Times New Roman" pitchFamily="18" charset="0"/>
                          <a:ea typeface="Times New Roman"/>
                          <a:cs typeface="Times New Roman" pitchFamily="18" charset="0"/>
                        </a:rPr>
                        <a:t>Agril.Engg</a:t>
                      </a:r>
                      <a:r>
                        <a:rPr lang="en-US" sz="1600" b="1" dirty="0">
                          <a:latin typeface="Times New Roman" pitchFamily="18" charset="0"/>
                          <a:ea typeface="Times New Roman"/>
                          <a:cs typeface="Times New Roman" pitchFamily="18" charset="0"/>
                        </a:rPr>
                        <a:t>)</a:t>
                      </a:r>
                      <a:endParaRPr lang="en-IN" sz="1600" b="1" dirty="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000575052"/>
              </p:ext>
            </p:extLst>
          </p:nvPr>
        </p:nvGraphicFramePr>
        <p:xfrm>
          <a:off x="72009" y="345310"/>
          <a:ext cx="8964487" cy="5819994"/>
        </p:xfrm>
        <a:graphic>
          <a:graphicData uri="http://schemas.openxmlformats.org/drawingml/2006/table">
            <a:tbl>
              <a:tblPr firstRow="1" bandRow="1">
                <a:tableStyleId>{5940675A-B579-460E-94D1-54222C63F5DA}</a:tableStyleId>
              </a:tblPr>
              <a:tblGrid>
                <a:gridCol w="1750978"/>
                <a:gridCol w="1750978"/>
                <a:gridCol w="2075234"/>
                <a:gridCol w="843064"/>
                <a:gridCol w="940340"/>
                <a:gridCol w="1603893"/>
              </a:tblGrid>
              <a:tr h="624301">
                <a:tc>
                  <a:txBody>
                    <a:bodyPr/>
                    <a:lstStyle/>
                    <a:p>
                      <a:pPr>
                        <a:lnSpc>
                          <a:spcPct val="115000"/>
                        </a:lnSpc>
                        <a:spcAft>
                          <a:spcPts val="0"/>
                        </a:spcAft>
                      </a:pPr>
                      <a:r>
                        <a:rPr lang="en-IN" sz="1600" b="1" dirty="0">
                          <a:latin typeface="+mn-lt"/>
                          <a:ea typeface="Times New Roman"/>
                          <a:cs typeface="Times New Roman" pitchFamily="18" charset="0"/>
                        </a:rPr>
                        <a:t>FLD  No. 15</a:t>
                      </a:r>
                      <a:endParaRPr lang="en-IN" sz="1600" dirty="0">
                        <a:latin typeface="+mn-lt"/>
                        <a:ea typeface="Times New Roman"/>
                        <a:cs typeface="Times New Roman" pitchFamily="18" charset="0"/>
                      </a:endParaRPr>
                    </a:p>
                  </a:txBody>
                  <a:tcPr marL="68580" marR="68580" marT="9525" marB="0" anchor="ctr">
                    <a:solidFill>
                      <a:srgbClr val="FFCC99"/>
                    </a:solidFill>
                  </a:tcPr>
                </a:tc>
                <a:tc gridSpan="5">
                  <a:txBody>
                    <a:bodyPr/>
                    <a:lstStyle/>
                    <a:p>
                      <a:pPr marL="0" indent="0">
                        <a:lnSpc>
                          <a:spcPct val="115000"/>
                        </a:lnSpc>
                        <a:spcAft>
                          <a:spcPts val="1000"/>
                        </a:spcAft>
                      </a:pPr>
                      <a:r>
                        <a:rPr lang="en-US" sz="1600" b="1" dirty="0" smtClean="0">
                          <a:latin typeface="+mn-lt"/>
                          <a:ea typeface="Times New Roman"/>
                          <a:cs typeface="Times New Roman" pitchFamily="18" charset="0"/>
                        </a:rPr>
                        <a:t> </a:t>
                      </a:r>
                      <a:r>
                        <a:rPr lang="en-IN" sz="1600" b="1" kern="1200" dirty="0" smtClean="0">
                          <a:solidFill>
                            <a:schemeClr val="tx1"/>
                          </a:solidFill>
                          <a:latin typeface="+mn-lt"/>
                          <a:ea typeface="Times New Roman"/>
                          <a:cs typeface="Times New Roman" pitchFamily="18" charset="0"/>
                        </a:rPr>
                        <a:t>Demonstration on value addition of mushroom (preparation of  powder</a:t>
                      </a:r>
                      <a:r>
                        <a:rPr lang="en-IN" sz="1800" kern="1200" dirty="0" smtClean="0">
                          <a:solidFill>
                            <a:schemeClr val="tx1"/>
                          </a:solidFill>
                          <a:effectLst/>
                          <a:latin typeface="+mn-lt"/>
                          <a:ea typeface="+mn-ea"/>
                          <a:cs typeface="+mn-cs"/>
                        </a:rPr>
                        <a:t>)</a:t>
                      </a:r>
                      <a:endParaRPr lang="en-IN" sz="1600" dirty="0">
                        <a:latin typeface="+mn-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83080">
                <a:tc>
                  <a:txBody>
                    <a:bodyPr/>
                    <a:lstStyle/>
                    <a:p>
                      <a:pPr>
                        <a:lnSpc>
                          <a:spcPct val="115000"/>
                        </a:lnSpc>
                        <a:spcAft>
                          <a:spcPts val="0"/>
                        </a:spcAft>
                      </a:pPr>
                      <a:r>
                        <a:rPr lang="en-IN" sz="1600" b="1">
                          <a:latin typeface="+mn-lt"/>
                          <a:ea typeface="Times New Roman"/>
                          <a:cs typeface="Times New Roman" pitchFamily="18" charset="0"/>
                        </a:rPr>
                        <a:t>Season &amp; Year </a:t>
                      </a:r>
                      <a:endParaRPr lang="en-IN" sz="160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mn-lt"/>
                          <a:ea typeface="Times New Roman"/>
                          <a:cs typeface="Times New Roman" pitchFamily="18" charset="0"/>
                        </a:rPr>
                        <a:t>Rabi, </a:t>
                      </a:r>
                      <a:r>
                        <a:rPr lang="en-US" sz="1600" b="1" dirty="0" smtClean="0">
                          <a:latin typeface="+mn-lt"/>
                          <a:ea typeface="Times New Roman"/>
                          <a:cs typeface="Times New Roman" pitchFamily="18" charset="0"/>
                        </a:rPr>
                        <a:t>2020-21</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No. of Demo </a:t>
                      </a:r>
                    </a:p>
                  </a:txBody>
                  <a:tcPr marL="68580" marR="68580" marT="9525" marB="0" anchor="ctr"/>
                </a:tc>
                <a:tc gridSpan="3">
                  <a:txBody>
                    <a:bodyPr/>
                    <a:lstStyle/>
                    <a:p>
                      <a:pPr>
                        <a:lnSpc>
                          <a:spcPct val="115000"/>
                        </a:lnSpc>
                        <a:spcAft>
                          <a:spcPts val="0"/>
                        </a:spcAft>
                      </a:pPr>
                      <a:r>
                        <a:rPr lang="en-US" sz="1600" b="1" dirty="0">
                          <a:latin typeface="+mn-lt"/>
                          <a:ea typeface="Times New Roman"/>
                          <a:cs typeface="Times New Roman" pitchFamily="18" charset="0"/>
                        </a:rPr>
                        <a:t>5</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305393">
                <a:tc>
                  <a:txBody>
                    <a:bodyPr/>
                    <a:lstStyle/>
                    <a:p>
                      <a:pPr>
                        <a:lnSpc>
                          <a:spcPct val="115000"/>
                        </a:lnSpc>
                        <a:spcAft>
                          <a:spcPts val="0"/>
                        </a:spcAft>
                      </a:pPr>
                      <a:r>
                        <a:rPr lang="en-IN" sz="1600" b="1">
                          <a:latin typeface="+mn-lt"/>
                          <a:ea typeface="Times New Roman"/>
                          <a:cs typeface="Times New Roman" pitchFamily="18" charset="0"/>
                        </a:rPr>
                        <a:t>Crop / commodity </a:t>
                      </a:r>
                      <a:endParaRPr lang="en-IN" sz="160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smtClean="0">
                          <a:latin typeface="+mn-lt"/>
                          <a:ea typeface="Times New Roman"/>
                          <a:cs typeface="Times New Roman" pitchFamily="18" charset="0"/>
                        </a:rPr>
                        <a:t>Mushroom</a:t>
                      </a:r>
                      <a:endParaRPr lang="en-IN" sz="1600" b="1" dirty="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Farming Situation </a:t>
                      </a:r>
                    </a:p>
                  </a:txBody>
                  <a:tcPr marL="68580" marR="68580" marT="9525" marB="0" anchor="ctr"/>
                </a:tc>
                <a:tc gridSpan="3">
                  <a:txBody>
                    <a:bodyPr/>
                    <a:lstStyle/>
                    <a:p>
                      <a:pPr>
                        <a:lnSpc>
                          <a:spcPct val="115000"/>
                        </a:lnSpc>
                        <a:spcAft>
                          <a:spcPts val="0"/>
                        </a:spcAft>
                      </a:pPr>
                      <a:r>
                        <a:rPr lang="en-US" sz="1600" b="1" dirty="0" smtClean="0">
                          <a:latin typeface="+mn-lt"/>
                          <a:ea typeface="Times New Roman"/>
                          <a:cs typeface="Times New Roman" pitchFamily="18" charset="0"/>
                        </a:rPr>
                        <a:t>Homestead</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987993">
                <a:tc>
                  <a:txBody>
                    <a:bodyPr/>
                    <a:lstStyle/>
                    <a:p>
                      <a:pPr>
                        <a:lnSpc>
                          <a:spcPct val="115000"/>
                        </a:lnSpc>
                        <a:spcAft>
                          <a:spcPts val="0"/>
                        </a:spcAft>
                      </a:pPr>
                      <a:r>
                        <a:rPr lang="en-IN" sz="1600" b="1">
                          <a:latin typeface="+mn-lt"/>
                          <a:ea typeface="Times New Roman"/>
                          <a:cs typeface="Times New Roman" pitchFamily="18" charset="0"/>
                        </a:rPr>
                        <a:t>Problem  diagnosed </a:t>
                      </a:r>
                      <a:endParaRPr lang="en-IN" sz="1600">
                        <a:latin typeface="+mn-lt"/>
                        <a:ea typeface="Times New Roman"/>
                        <a:cs typeface="Times New Roman" pitchFamily="18" charset="0"/>
                      </a:endParaRPr>
                    </a:p>
                  </a:txBody>
                  <a:tcPr marL="68580" marR="68580" marT="9525" marB="0"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Distress sale in peak season</a:t>
                      </a:r>
                      <a:endParaRPr lang="en-IN" sz="1600" b="1" dirty="0" smtClean="0">
                        <a:latin typeface="Times New Roman" pitchFamily="18" charset="0"/>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a:latin typeface="+mn-lt"/>
                          <a:ea typeface="Times New Roman"/>
                          <a:cs typeface="Times New Roman" pitchFamily="18" charset="0"/>
                        </a:rPr>
                        <a:t>Spread and intensity of problem</a:t>
                      </a:r>
                    </a:p>
                  </a:txBody>
                  <a:tcPr marL="68580" marR="68580" marT="9525" marB="0" anchor="ctr"/>
                </a:tc>
                <a:tc gridSpan="3">
                  <a:txBody>
                    <a:bodyPr/>
                    <a:lstStyle/>
                    <a:p>
                      <a:pPr>
                        <a:lnSpc>
                          <a:spcPct val="115000"/>
                        </a:lnSpc>
                        <a:spcAft>
                          <a:spcPts val="0"/>
                        </a:spcAft>
                      </a:pPr>
                      <a:r>
                        <a:rPr lang="en-IN" sz="1600" b="1" dirty="0" smtClean="0">
                          <a:latin typeface="+mn-lt"/>
                          <a:ea typeface="Times New Roman"/>
                          <a:cs typeface="Times New Roman" pitchFamily="18" charset="0"/>
                        </a:rPr>
                        <a:t>70%</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483080">
                <a:tc>
                  <a:txBody>
                    <a:bodyPr/>
                    <a:lstStyle/>
                    <a:p>
                      <a:pPr>
                        <a:lnSpc>
                          <a:spcPct val="115000"/>
                        </a:lnSpc>
                        <a:spcAft>
                          <a:spcPts val="0"/>
                        </a:spcAft>
                      </a:pPr>
                      <a:r>
                        <a:rPr lang="en-IN" sz="1600" b="1">
                          <a:latin typeface="+mn-lt"/>
                          <a:ea typeface="Times New Roman"/>
                          <a:cs typeface="Times New Roman" pitchFamily="18" charset="0"/>
                        </a:rPr>
                        <a:t>FP </a:t>
                      </a:r>
                      <a:endParaRPr lang="en-IN" sz="1600">
                        <a:latin typeface="+mn-lt"/>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smtClean="0">
                          <a:latin typeface="+mn-lt"/>
                          <a:ea typeface="Times New Roman"/>
                          <a:cs typeface="Times New Roman" pitchFamily="18" charset="0"/>
                        </a:rPr>
                        <a:t>Direct selling</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02513">
                <a:tc>
                  <a:txBody>
                    <a:bodyPr/>
                    <a:lstStyle/>
                    <a:p>
                      <a:pPr>
                        <a:lnSpc>
                          <a:spcPct val="115000"/>
                        </a:lnSpc>
                        <a:spcAft>
                          <a:spcPts val="0"/>
                        </a:spcAft>
                      </a:pPr>
                      <a:r>
                        <a:rPr lang="en-US" sz="1600" b="1">
                          <a:latin typeface="+mn-lt"/>
                          <a:ea typeface="Times New Roman"/>
                          <a:cs typeface="Times New Roman" pitchFamily="18" charset="0"/>
                        </a:rPr>
                        <a:t>Demo </a:t>
                      </a:r>
                      <a:endParaRPr lang="en-IN" sz="1600">
                        <a:latin typeface="+mn-lt"/>
                        <a:ea typeface="Times New Roman"/>
                        <a:cs typeface="Times New Roman" pitchFamily="18" charset="0"/>
                      </a:endParaRPr>
                    </a:p>
                  </a:txBody>
                  <a:tcPr marL="68580" marR="68580" marT="9525" marB="0" anchor="ctr"/>
                </a:tc>
                <a:tc gridSpan="3">
                  <a:txBody>
                    <a:bodyPr/>
                    <a:lstStyle/>
                    <a:p>
                      <a:r>
                        <a:rPr lang="en-US" sz="1600" b="1" kern="1200" dirty="0" smtClean="0">
                          <a:solidFill>
                            <a:schemeClr val="tx1"/>
                          </a:solidFill>
                          <a:latin typeface="+mn-lt"/>
                          <a:ea typeface="Times New Roman"/>
                          <a:cs typeface="Times New Roman" pitchFamily="18" charset="0"/>
                        </a:rPr>
                        <a:t>Preparation of </a:t>
                      </a:r>
                      <a:r>
                        <a:rPr lang="en-US" sz="1600" b="1" kern="1200" baseline="0" dirty="0" smtClean="0">
                          <a:solidFill>
                            <a:schemeClr val="tx1"/>
                          </a:solidFill>
                          <a:latin typeface="+mn-lt"/>
                          <a:ea typeface="Times New Roman"/>
                          <a:cs typeface="Times New Roman" pitchFamily="18" charset="0"/>
                        </a:rPr>
                        <a:t> mushroom </a:t>
                      </a:r>
                      <a:r>
                        <a:rPr lang="en-US" sz="1600" b="1" kern="1200" dirty="0" smtClean="0">
                          <a:solidFill>
                            <a:schemeClr val="tx1"/>
                          </a:solidFill>
                          <a:latin typeface="+mn-lt"/>
                          <a:ea typeface="Times New Roman"/>
                          <a:cs typeface="Times New Roman" pitchFamily="18" charset="0"/>
                        </a:rPr>
                        <a:t>powder</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600" b="1" dirty="0">
                          <a:latin typeface="+mn-lt"/>
                          <a:ea typeface="Times New Roman"/>
                          <a:cs typeface="Times New Roman" pitchFamily="18" charset="0"/>
                        </a:rPr>
                        <a:t>Source : </a:t>
                      </a:r>
                      <a:r>
                        <a:rPr lang="en-US" sz="1600" b="1" dirty="0" smtClean="0">
                          <a:latin typeface="+mn-lt"/>
                          <a:ea typeface="Times New Roman"/>
                          <a:cs typeface="Times New Roman" pitchFamily="18" charset="0"/>
                        </a:rPr>
                        <a:t>CTMRT,</a:t>
                      </a:r>
                      <a:r>
                        <a:rPr lang="en-US" sz="1600" b="1" baseline="0" dirty="0" smtClean="0">
                          <a:latin typeface="+mn-lt"/>
                          <a:ea typeface="Times New Roman"/>
                          <a:cs typeface="Times New Roman" pitchFamily="18" charset="0"/>
                        </a:rPr>
                        <a:t> OUAT, 2012</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r>
              <a:tr h="731608">
                <a:tc>
                  <a:txBody>
                    <a:bodyPr/>
                    <a:lstStyle/>
                    <a:p>
                      <a:pPr>
                        <a:lnSpc>
                          <a:spcPct val="115000"/>
                        </a:lnSpc>
                        <a:spcAft>
                          <a:spcPts val="0"/>
                        </a:spcAft>
                      </a:pPr>
                      <a:r>
                        <a:rPr lang="en-US" sz="1600" b="1">
                          <a:latin typeface="+mn-lt"/>
                          <a:ea typeface="Times New Roman"/>
                          <a:cs typeface="Times New Roman" pitchFamily="18" charset="0"/>
                        </a:rPr>
                        <a:t>Details of the technology </a:t>
                      </a:r>
                      <a:endParaRPr lang="en-IN" sz="1600">
                        <a:latin typeface="+mn-lt"/>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kern="1200" dirty="0" smtClean="0">
                          <a:solidFill>
                            <a:schemeClr val="tx1"/>
                          </a:solidFill>
                          <a:latin typeface="+mn-lt"/>
                          <a:ea typeface="Times New Roman"/>
                          <a:cs typeface="Times New Roman" pitchFamily="18" charset="0"/>
                        </a:rPr>
                        <a:t>Blanching of Oyster mushroom for 3 min with addition of 0.5% KMS followed by dried at Solar drier  (8% moisture content) then grinded to powder</a:t>
                      </a:r>
                      <a:endParaRPr lang="en-IN" sz="1600" b="1" kern="1200" dirty="0">
                        <a:solidFill>
                          <a:schemeClr val="tx1"/>
                        </a:solidFill>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46337">
                <a:tc>
                  <a:txBody>
                    <a:bodyPr/>
                    <a:lstStyle/>
                    <a:p>
                      <a:pPr>
                        <a:lnSpc>
                          <a:spcPct val="115000"/>
                        </a:lnSpc>
                        <a:spcAft>
                          <a:spcPts val="0"/>
                        </a:spcAft>
                      </a:pPr>
                      <a:r>
                        <a:rPr lang="en-IN" sz="1600" b="1">
                          <a:latin typeface="+mn-lt"/>
                          <a:ea typeface="Times New Roman"/>
                          <a:cs typeface="Times New Roman" pitchFamily="18" charset="0"/>
                        </a:rPr>
                        <a:t>Observation Parameters </a:t>
                      </a:r>
                      <a:endParaRPr lang="en-IN" sz="1600">
                        <a:latin typeface="+mn-lt"/>
                        <a:ea typeface="Times New Roman"/>
                        <a:cs typeface="Times New Roman" pitchFamily="18" charset="0"/>
                      </a:endParaRPr>
                    </a:p>
                  </a:txBody>
                  <a:tcPr marL="68580" marR="68580" marT="9525" marB="0" anchor="ctr"/>
                </a:tc>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b="1" dirty="0" smtClean="0">
                          <a:latin typeface="Times New Roman" pitchFamily="18" charset="0"/>
                          <a:ea typeface="Times New Roman"/>
                          <a:cs typeface="Times New Roman" pitchFamily="18" charset="0"/>
                        </a:rPr>
                        <a:t>Shelf life</a:t>
                      </a:r>
                      <a:r>
                        <a:rPr lang="en-IN" sz="1600" b="1" dirty="0" smtClean="0">
                          <a:latin typeface="Times New Roman" pitchFamily="18" charset="0"/>
                          <a:ea typeface="Times New Roman"/>
                          <a:cs typeface="Times New Roman" pitchFamily="18" charset="0"/>
                        </a:rPr>
                        <a:t> </a:t>
                      </a:r>
                    </a:p>
                    <a:p>
                      <a:pPr>
                        <a:lnSpc>
                          <a:spcPct val="115000"/>
                        </a:lnSpc>
                        <a:spcAft>
                          <a:spcPts val="0"/>
                        </a:spcAft>
                      </a:pP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600" b="1" dirty="0">
                          <a:latin typeface="+mn-lt"/>
                          <a:ea typeface="Times New Roman"/>
                          <a:cs typeface="Times New Roman" pitchFamily="18"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600" b="1" dirty="0">
                          <a:latin typeface="+mn-lt"/>
                          <a:ea typeface="Times New Roman"/>
                          <a:cs typeface="Times New Roman" pitchFamily="18" charset="0"/>
                        </a:rPr>
                        <a:t>Yield </a:t>
                      </a:r>
                      <a:r>
                        <a:rPr lang="en-US" sz="1600" b="1" dirty="0" smtClean="0">
                          <a:latin typeface="+mn-lt"/>
                          <a:ea typeface="Times New Roman"/>
                          <a:cs typeface="Times New Roman" pitchFamily="18" charset="0"/>
                        </a:rPr>
                        <a:t>(conversion</a:t>
                      </a:r>
                      <a:r>
                        <a:rPr lang="en-US" sz="1600" b="1" baseline="0" dirty="0" smtClean="0">
                          <a:latin typeface="+mn-lt"/>
                          <a:ea typeface="Times New Roman"/>
                          <a:cs typeface="Times New Roman" pitchFamily="18" charset="0"/>
                        </a:rPr>
                        <a:t> ratio</a:t>
                      </a:r>
                      <a:r>
                        <a:rPr lang="en-US" sz="1600" b="1" dirty="0" smtClean="0">
                          <a:latin typeface="+mn-lt"/>
                          <a:ea typeface="Times New Roman"/>
                          <a:cs typeface="Times New Roman" pitchFamily="18" charset="0"/>
                        </a:rPr>
                        <a:t>), B:C, </a:t>
                      </a:r>
                      <a:endParaRPr lang="en-IN" sz="1600" b="1" dirty="0">
                        <a:latin typeface="+mn-lt"/>
                        <a:ea typeface="Times New Roman"/>
                        <a:cs typeface="Times New Roman" pitchFamily="18" charset="0"/>
                      </a:endParaRPr>
                    </a:p>
                  </a:txBody>
                  <a:tcPr marL="68580" marR="68580" marT="9525" marB="0" anchor="ctr"/>
                </a:tc>
              </a:tr>
              <a:tr h="363146">
                <a:tc>
                  <a:txBody>
                    <a:bodyPr/>
                    <a:lstStyle/>
                    <a:p>
                      <a:pPr>
                        <a:lnSpc>
                          <a:spcPct val="115000"/>
                        </a:lnSpc>
                        <a:spcAft>
                          <a:spcPts val="0"/>
                        </a:spcAft>
                      </a:pPr>
                      <a:r>
                        <a:rPr lang="en-US" sz="1600" b="1" dirty="0">
                          <a:latin typeface="+mn-lt"/>
                          <a:ea typeface="Times New Roman"/>
                          <a:cs typeface="Times New Roman" pitchFamily="18" charset="0"/>
                        </a:rPr>
                        <a:t>farmers feedback </a:t>
                      </a:r>
                      <a:endParaRPr lang="en-IN" sz="1600" b="1" dirty="0">
                        <a:latin typeface="+mn-lt"/>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mn-lt"/>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600" b="1" dirty="0">
                        <a:latin typeface="+mn-lt"/>
                        <a:cs typeface="Times New Roman" pitchFamily="18" charset="0"/>
                      </a:endParaRPr>
                    </a:p>
                  </a:txBody>
                  <a:tcPr marL="68580" marR="68580" marT="9525" marB="0" anchor="ctr"/>
                </a:tc>
                <a:tc hMerge="1">
                  <a:txBody>
                    <a:bodyPr/>
                    <a:lstStyle/>
                    <a:p>
                      <a:endParaRPr lang="en-IN"/>
                    </a:p>
                  </a:txBody>
                  <a:tcPr/>
                </a:tc>
                <a:tc>
                  <a:txBody>
                    <a:bodyPr/>
                    <a:lstStyle/>
                    <a:p>
                      <a:pPr>
                        <a:lnSpc>
                          <a:spcPct val="115000"/>
                        </a:lnSpc>
                      </a:pPr>
                      <a:endParaRPr lang="en-IN" sz="1600" b="1" dirty="0">
                        <a:latin typeface="+mn-lt"/>
                        <a:cs typeface="Times New Roman" pitchFamily="18" charset="0"/>
                      </a:endParaRPr>
                    </a:p>
                  </a:txBody>
                  <a:tcPr marL="68580" marR="68580" marT="9525" marB="0" anchor="ctr"/>
                </a:tc>
              </a:tr>
              <a:tr h="592543">
                <a:tc>
                  <a:txBody>
                    <a:bodyPr/>
                    <a:lstStyle/>
                    <a:p>
                      <a:pPr>
                        <a:lnSpc>
                          <a:spcPct val="115000"/>
                        </a:lnSpc>
                        <a:spcAft>
                          <a:spcPts val="0"/>
                        </a:spcAft>
                      </a:pPr>
                      <a:r>
                        <a:rPr lang="en-IN" sz="1600" b="1">
                          <a:latin typeface="+mn-lt"/>
                          <a:ea typeface="Times New Roman"/>
                          <a:cs typeface="Times New Roman" pitchFamily="18" charset="0"/>
                        </a:rPr>
                        <a:t>Scientist(s) to be involved </a:t>
                      </a:r>
                      <a:endParaRPr lang="en-IN" sz="1600">
                        <a:latin typeface="+mn-lt"/>
                        <a:ea typeface="Times New Roman"/>
                        <a:cs typeface="Times New Roman" pitchFamily="18" charset="0"/>
                      </a:endParaRPr>
                    </a:p>
                  </a:txBody>
                  <a:tcPr marL="68580" marR="68580" marT="9525" marB="0" anchor="ctr"/>
                </a:tc>
                <a:tc gridSpan="5">
                  <a:txBody>
                    <a:bodyPr/>
                    <a:lstStyle/>
                    <a:p>
                      <a:pPr>
                        <a:lnSpc>
                          <a:spcPct val="115000"/>
                        </a:lnSpc>
                        <a:spcAft>
                          <a:spcPts val="0"/>
                        </a:spcAft>
                      </a:pPr>
                      <a:r>
                        <a:rPr lang="en-US" sz="1600" b="1" dirty="0">
                          <a:latin typeface="+mn-lt"/>
                          <a:ea typeface="Times New Roman"/>
                          <a:cs typeface="Times New Roman" pitchFamily="18" charset="0"/>
                        </a:rPr>
                        <a:t>Mrs. B. </a:t>
                      </a:r>
                      <a:r>
                        <a:rPr lang="en-US" sz="1600" b="1" dirty="0" err="1">
                          <a:latin typeface="+mn-lt"/>
                          <a:ea typeface="Times New Roman"/>
                          <a:cs typeface="Times New Roman" pitchFamily="18" charset="0"/>
                        </a:rPr>
                        <a:t>Mohanta</a:t>
                      </a:r>
                      <a:r>
                        <a:rPr lang="en-US" sz="1600" b="1" dirty="0">
                          <a:latin typeface="+mn-lt"/>
                          <a:ea typeface="Times New Roman"/>
                          <a:cs typeface="Times New Roman" pitchFamily="18" charset="0"/>
                        </a:rPr>
                        <a:t>, Scientist (</a:t>
                      </a:r>
                      <a:r>
                        <a:rPr lang="en-US" sz="1600" b="1" dirty="0" err="1">
                          <a:latin typeface="+mn-lt"/>
                          <a:ea typeface="Times New Roman"/>
                          <a:cs typeface="Times New Roman" pitchFamily="18" charset="0"/>
                        </a:rPr>
                        <a:t>Agril.Engg</a:t>
                      </a:r>
                      <a:r>
                        <a:rPr lang="en-US" sz="1600" b="1" dirty="0">
                          <a:latin typeface="+mn-lt"/>
                          <a:ea typeface="Times New Roman"/>
                          <a:cs typeface="Times New Roman" pitchFamily="18" charset="0"/>
                        </a:rPr>
                        <a:t>)</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266465160"/>
              </p:ext>
            </p:extLst>
          </p:nvPr>
        </p:nvGraphicFramePr>
        <p:xfrm>
          <a:off x="0" y="6"/>
          <a:ext cx="9144000" cy="6645907"/>
        </p:xfrm>
        <a:graphic>
          <a:graphicData uri="http://schemas.openxmlformats.org/drawingml/2006/table">
            <a:tbl>
              <a:tblPr firstRow="1" bandRow="1">
                <a:tableStyleId>{5940675A-B579-460E-94D1-54222C63F5DA}</a:tableStyleId>
              </a:tblPr>
              <a:tblGrid>
                <a:gridCol w="1750978"/>
                <a:gridCol w="2743531"/>
                <a:gridCol w="1082682"/>
                <a:gridCol w="843064"/>
                <a:gridCol w="476492"/>
                <a:gridCol w="619932"/>
                <a:gridCol w="1627321"/>
              </a:tblGrid>
              <a:tr h="624416">
                <a:tc>
                  <a:txBody>
                    <a:bodyPr/>
                    <a:lstStyle/>
                    <a:p>
                      <a:pPr>
                        <a:lnSpc>
                          <a:spcPct val="115000"/>
                        </a:lnSpc>
                        <a:spcAft>
                          <a:spcPts val="0"/>
                        </a:spcAft>
                      </a:pPr>
                      <a:r>
                        <a:rPr lang="en-IN" sz="1800" b="1" dirty="0">
                          <a:latin typeface="+mj-lt"/>
                          <a:ea typeface="Times New Roman"/>
                          <a:cs typeface="Times New Roman" pitchFamily="18" charset="0"/>
                        </a:rPr>
                        <a:t>FLD  No. 16</a:t>
                      </a:r>
                    </a:p>
                  </a:txBody>
                  <a:tcPr marL="68580" marR="68580" marT="9525" marB="0" anchor="ctr">
                    <a:solidFill>
                      <a:srgbClr val="FFCC99"/>
                    </a:solidFill>
                  </a:tcPr>
                </a:tc>
                <a:tc gridSpan="6">
                  <a:txBody>
                    <a:bodyPr/>
                    <a:lstStyle/>
                    <a:p>
                      <a:pPr marL="17780">
                        <a:lnSpc>
                          <a:spcPct val="115000"/>
                        </a:lnSpc>
                        <a:spcAft>
                          <a:spcPts val="0"/>
                        </a:spcAft>
                      </a:pPr>
                      <a:r>
                        <a:rPr lang="en-US" sz="1800" b="1" dirty="0" smtClean="0">
                          <a:latin typeface="+mj-lt"/>
                          <a:ea typeface="Times New Roman"/>
                          <a:cs typeface="Times New Roman" pitchFamily="18" charset="0"/>
                        </a:rPr>
                        <a:t>Demonstration  </a:t>
                      </a:r>
                      <a:r>
                        <a:rPr lang="en-US" sz="1800" b="1" dirty="0">
                          <a:latin typeface="+mj-lt"/>
                          <a:ea typeface="Times New Roman"/>
                          <a:cs typeface="Times New Roman" pitchFamily="18" charset="0"/>
                        </a:rPr>
                        <a:t>on tractor drawn </a:t>
                      </a:r>
                      <a:r>
                        <a:rPr lang="en-US" sz="1800" b="1" dirty="0" err="1">
                          <a:latin typeface="+mj-lt"/>
                          <a:ea typeface="Times New Roman"/>
                          <a:cs typeface="Times New Roman" pitchFamily="18" charset="0"/>
                        </a:rPr>
                        <a:t>rotavator</a:t>
                      </a:r>
                      <a:r>
                        <a:rPr lang="en-US" sz="1800" b="1" dirty="0">
                          <a:latin typeface="+mj-lt"/>
                          <a:ea typeface="Times New Roman"/>
                          <a:cs typeface="Times New Roman" pitchFamily="18" charset="0"/>
                        </a:rPr>
                        <a:t> for dry tillage in</a:t>
                      </a:r>
                      <a:r>
                        <a:rPr lang="en-US" sz="1800" b="1" dirty="0">
                          <a:solidFill>
                            <a:srgbClr val="FF0000"/>
                          </a:solidFill>
                          <a:latin typeface="+mj-lt"/>
                          <a:ea typeface="Times New Roman"/>
                          <a:cs typeface="Times New Roman" pitchFamily="18" charset="0"/>
                        </a:rPr>
                        <a:t> </a:t>
                      </a:r>
                      <a:r>
                        <a:rPr lang="en-US" sz="1800" b="1" dirty="0">
                          <a:latin typeface="+mj-lt"/>
                          <a:ea typeface="Times New Roman"/>
                          <a:cs typeface="Times New Roman" pitchFamily="18" charset="0"/>
                        </a:rPr>
                        <a:t>Potato</a:t>
                      </a:r>
                      <a:endParaRPr lang="en-IN" sz="1800" b="1" dirty="0">
                        <a:latin typeface="+mj-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83168">
                <a:tc>
                  <a:txBody>
                    <a:bodyPr/>
                    <a:lstStyle/>
                    <a:p>
                      <a:pPr>
                        <a:lnSpc>
                          <a:spcPct val="115000"/>
                        </a:lnSpc>
                        <a:spcAft>
                          <a:spcPts val="0"/>
                        </a:spcAft>
                      </a:pPr>
                      <a:r>
                        <a:rPr lang="en-IN" sz="1600" b="1">
                          <a:latin typeface="+mj-lt"/>
                          <a:ea typeface="Times New Roman"/>
                          <a:cs typeface="Times New Roman" pitchFamily="18" charset="0"/>
                        </a:rPr>
                        <a:t>Season &amp; Year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mj-lt"/>
                          <a:ea typeface="Times New Roman"/>
                          <a:cs typeface="Times New Roman" pitchFamily="18" charset="0"/>
                        </a:rPr>
                        <a:t>Rabi, </a:t>
                      </a:r>
                      <a:r>
                        <a:rPr lang="en-US" sz="1600" b="1" dirty="0" smtClean="0">
                          <a:latin typeface="+mj-lt"/>
                          <a:ea typeface="Times New Roman"/>
                          <a:cs typeface="Times New Roman" pitchFamily="18" charset="0"/>
                        </a:rPr>
                        <a:t>2020-21</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mj-lt"/>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a:latin typeface="+mj-lt"/>
                          <a:ea typeface="Times New Roman"/>
                          <a:cs typeface="Times New Roman" pitchFamily="18" charset="0"/>
                        </a:rPr>
                        <a:t>5</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376120">
                <a:tc>
                  <a:txBody>
                    <a:bodyPr/>
                    <a:lstStyle/>
                    <a:p>
                      <a:pPr>
                        <a:lnSpc>
                          <a:spcPct val="115000"/>
                        </a:lnSpc>
                        <a:spcAft>
                          <a:spcPts val="0"/>
                        </a:spcAft>
                      </a:pPr>
                      <a:r>
                        <a:rPr lang="en-IN" sz="1600" b="1">
                          <a:latin typeface="+mj-lt"/>
                          <a:ea typeface="Times New Roman"/>
                          <a:cs typeface="Times New Roman" pitchFamily="18" charset="0"/>
                        </a:rPr>
                        <a:t>Crop / commodity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mj-lt"/>
                          <a:ea typeface="Times New Roman"/>
                          <a:cs typeface="Times New Roman" pitchFamily="18" charset="0"/>
                        </a:rPr>
                        <a:t>Potato</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mj-lt"/>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mj-lt"/>
                          <a:ea typeface="Times New Roman"/>
                          <a:cs typeface="Times New Roman" pitchFamily="18" charset="0"/>
                        </a:rPr>
                        <a:t>Irrigated, medium land</a:t>
                      </a:r>
                      <a:endParaRPr lang="en-IN" sz="1600" b="1">
                        <a:latin typeface="+mj-lt"/>
                        <a:ea typeface="Times New Roman"/>
                        <a:cs typeface="Times New Roman" pitchFamily="18" charset="0"/>
                      </a:endParaRPr>
                    </a:p>
                  </a:txBody>
                  <a:tcPr marL="68580" marR="68580" marT="9525" marB="0" anchor="ctr"/>
                </a:tc>
                <a:tc hMerge="1">
                  <a:txBody>
                    <a:bodyPr/>
                    <a:lstStyle/>
                    <a:p>
                      <a:endParaRPr lang="en-IN"/>
                    </a:p>
                  </a:txBody>
                  <a:tcPr/>
                </a:tc>
              </a:tr>
              <a:tr h="710650">
                <a:tc>
                  <a:txBody>
                    <a:bodyPr/>
                    <a:lstStyle/>
                    <a:p>
                      <a:pPr>
                        <a:lnSpc>
                          <a:spcPct val="115000"/>
                        </a:lnSpc>
                        <a:spcAft>
                          <a:spcPts val="0"/>
                        </a:spcAft>
                      </a:pPr>
                      <a:r>
                        <a:rPr lang="en-IN" sz="1600" b="1">
                          <a:latin typeface="+mj-lt"/>
                          <a:ea typeface="Times New Roman"/>
                          <a:cs typeface="Times New Roman" pitchFamily="18" charset="0"/>
                        </a:rPr>
                        <a:t>Problem  diagnosed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mj-lt"/>
                          <a:ea typeface="Times New Roman"/>
                          <a:cs typeface="Times New Roman" pitchFamily="18" charset="0"/>
                        </a:rPr>
                        <a:t>High cost of  land preparation in tractor drawn cultivator</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mj-lt"/>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a:latin typeface="+mj-lt"/>
                          <a:ea typeface="Times New Roman"/>
                          <a:cs typeface="Times New Roman" pitchFamily="18" charset="0"/>
                        </a:rPr>
                        <a:t>700 ha </a:t>
                      </a:r>
                      <a:endParaRPr lang="en-IN" sz="1600" b="1">
                        <a:latin typeface="+mj-lt"/>
                        <a:ea typeface="Times New Roman"/>
                        <a:cs typeface="Times New Roman" pitchFamily="18" charset="0"/>
                      </a:endParaRPr>
                    </a:p>
                  </a:txBody>
                  <a:tcPr marL="68580" marR="68580" marT="9525" marB="0" anchor="ctr"/>
                </a:tc>
                <a:tc hMerge="1">
                  <a:txBody>
                    <a:bodyPr/>
                    <a:lstStyle/>
                    <a:p>
                      <a:endParaRPr lang="en-IN"/>
                    </a:p>
                  </a:txBody>
                  <a:tcPr/>
                </a:tc>
              </a:tr>
              <a:tr h="483168">
                <a:tc>
                  <a:txBody>
                    <a:bodyPr/>
                    <a:lstStyle/>
                    <a:p>
                      <a:pPr>
                        <a:lnSpc>
                          <a:spcPct val="115000"/>
                        </a:lnSpc>
                        <a:spcAft>
                          <a:spcPts val="0"/>
                        </a:spcAft>
                      </a:pPr>
                      <a:r>
                        <a:rPr lang="en-IN" sz="1600" b="1">
                          <a:latin typeface="+mj-lt"/>
                          <a:ea typeface="Times New Roman"/>
                          <a:cs typeface="Times New Roman" pitchFamily="18" charset="0"/>
                        </a:rPr>
                        <a:t>FP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smtClean="0">
                          <a:latin typeface="+mj-lt"/>
                          <a:ea typeface="Times New Roman"/>
                          <a:cs typeface="Times New Roman" pitchFamily="18" charset="0"/>
                        </a:rPr>
                        <a:t>Tractor </a:t>
                      </a:r>
                      <a:r>
                        <a:rPr lang="en-US" sz="1600" b="1" dirty="0">
                          <a:latin typeface="+mj-lt"/>
                          <a:ea typeface="Times New Roman"/>
                          <a:cs typeface="Times New Roman" pitchFamily="18" charset="0"/>
                        </a:rPr>
                        <a:t>drawn cultivator</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27290">
                <a:tc>
                  <a:txBody>
                    <a:bodyPr/>
                    <a:lstStyle/>
                    <a:p>
                      <a:pPr>
                        <a:lnSpc>
                          <a:spcPct val="115000"/>
                        </a:lnSpc>
                        <a:spcAft>
                          <a:spcPts val="0"/>
                        </a:spcAft>
                      </a:pPr>
                      <a:r>
                        <a:rPr lang="en-US" sz="1600" b="1">
                          <a:latin typeface="+mj-lt"/>
                          <a:ea typeface="Times New Roman"/>
                          <a:cs typeface="Times New Roman" pitchFamily="18" charset="0"/>
                        </a:rPr>
                        <a:t>Demo </a:t>
                      </a:r>
                      <a:endParaRPr lang="en-IN" sz="160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US" sz="1600" b="1" dirty="0" smtClean="0">
                          <a:latin typeface="+mj-lt"/>
                          <a:ea typeface="Times New Roman"/>
                          <a:cs typeface="Times New Roman" pitchFamily="18" charset="0"/>
                        </a:rPr>
                        <a:t>Tractor </a:t>
                      </a:r>
                      <a:r>
                        <a:rPr lang="en-US" sz="1600" b="1" dirty="0">
                          <a:latin typeface="+mj-lt"/>
                          <a:ea typeface="Times New Roman"/>
                          <a:cs typeface="Times New Roman" pitchFamily="18" charset="0"/>
                        </a:rPr>
                        <a:t>drawn </a:t>
                      </a:r>
                      <a:r>
                        <a:rPr lang="en-US" sz="1600" b="1" dirty="0" err="1">
                          <a:latin typeface="+mj-lt"/>
                          <a:ea typeface="Times New Roman"/>
                          <a:cs typeface="Times New Roman" pitchFamily="18" charset="0"/>
                        </a:rPr>
                        <a:t>rotavator</a:t>
                      </a:r>
                      <a:r>
                        <a:rPr lang="en-US" sz="1600" b="1" dirty="0">
                          <a:latin typeface="+mj-lt"/>
                          <a:ea typeface="Times New Roman"/>
                          <a:cs typeface="Times New Roman" pitchFamily="18" charset="0"/>
                        </a:rPr>
                        <a:t> for dry tillage</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a:lnSpc>
                          <a:spcPct val="115000"/>
                        </a:lnSpc>
                        <a:spcAft>
                          <a:spcPts val="0"/>
                        </a:spcAft>
                      </a:pPr>
                      <a:r>
                        <a:rPr lang="en-US" sz="1600" b="1">
                          <a:latin typeface="+mj-lt"/>
                          <a:ea typeface="Times New Roman"/>
                          <a:cs typeface="Times New Roman" pitchFamily="18" charset="0"/>
                        </a:rPr>
                        <a:t>Source : AICRP on FIM,CAET,OUAT, 2009-10</a:t>
                      </a:r>
                      <a:endParaRPr lang="en-IN" sz="1600" b="1">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1089868">
                <a:tc>
                  <a:txBody>
                    <a:bodyPr/>
                    <a:lstStyle/>
                    <a:p>
                      <a:pPr>
                        <a:lnSpc>
                          <a:spcPct val="115000"/>
                        </a:lnSpc>
                        <a:spcAft>
                          <a:spcPts val="0"/>
                        </a:spcAft>
                      </a:pPr>
                      <a:r>
                        <a:rPr lang="en-US" sz="1600" b="1">
                          <a:latin typeface="+mj-lt"/>
                          <a:ea typeface="Times New Roman"/>
                          <a:cs typeface="Times New Roman" pitchFamily="18" charset="0"/>
                        </a:rPr>
                        <a:t>Details of the technology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1000"/>
                        </a:spcAft>
                      </a:pPr>
                      <a:r>
                        <a:rPr lang="en-US" sz="1600" b="1" dirty="0">
                          <a:latin typeface="+mj-lt"/>
                          <a:ea typeface="Times New Roman"/>
                          <a:cs typeface="Times New Roman" pitchFamily="18" charset="0"/>
                        </a:rPr>
                        <a:t>Consisting  of a rotary unit, steel frame, 3-point hitch system, a rotary shaft on which blades are mounted. The blades are of ‘L’ shape. A good pulverization of the soil is achieved with single pass of </a:t>
                      </a:r>
                      <a:r>
                        <a:rPr lang="en-US" sz="1600" b="1" dirty="0" err="1">
                          <a:latin typeface="+mj-lt"/>
                          <a:ea typeface="Times New Roman"/>
                          <a:cs typeface="Times New Roman" pitchFamily="18" charset="0"/>
                        </a:rPr>
                        <a:t>Rotavator</a:t>
                      </a:r>
                      <a:r>
                        <a:rPr lang="en-US" sz="1600" b="1" dirty="0">
                          <a:latin typeface="+mj-lt"/>
                          <a:ea typeface="Times New Roman"/>
                          <a:cs typeface="Times New Roman" pitchFamily="18" charset="0"/>
                        </a:rPr>
                        <a:t>, Field Capacity – 0.4ha/h</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175407">
                <a:tc>
                  <a:txBody>
                    <a:bodyPr/>
                    <a:lstStyle/>
                    <a:p>
                      <a:pPr>
                        <a:lnSpc>
                          <a:spcPct val="115000"/>
                        </a:lnSpc>
                        <a:spcAft>
                          <a:spcPts val="0"/>
                        </a:spcAft>
                      </a:pPr>
                      <a:r>
                        <a:rPr lang="en-IN" sz="1600" b="1">
                          <a:latin typeface="+mj-lt"/>
                          <a:ea typeface="Times New Roman"/>
                          <a:cs typeface="Times New Roman" pitchFamily="18" charset="0"/>
                        </a:rPr>
                        <a:t>Observation Parameters </a:t>
                      </a:r>
                      <a:endParaRPr lang="en-IN" sz="1600">
                        <a:latin typeface="+mj-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mj-lt"/>
                          <a:ea typeface="Times New Roman"/>
                          <a:cs typeface="Times New Roman" pitchFamily="18" charset="0"/>
                        </a:rPr>
                        <a:t>Field capacity(ha/h), Fuel consumption(lit/ha), cost of operation(Rs/ha), depth of tillage (cm), effective operating width (cm),</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dirty="0">
                          <a:latin typeface="+mj-lt"/>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a:latin typeface="+mj-lt"/>
                          <a:ea typeface="Times New Roman"/>
                          <a:cs typeface="Times New Roman" pitchFamily="18" charset="0"/>
                        </a:rPr>
                        <a:t>Yield (q/ha), B:C ratio, </a:t>
                      </a:r>
                      <a:endParaRPr lang="en-IN" sz="1600" b="1" dirty="0">
                        <a:latin typeface="+mj-lt"/>
                        <a:ea typeface="Times New Roman"/>
                        <a:cs typeface="Times New Roman" pitchFamily="18" charset="0"/>
                      </a:endParaRPr>
                    </a:p>
                  </a:txBody>
                  <a:tcPr marL="68580" marR="68580" marT="9525" marB="0" anchor="ctr"/>
                </a:tc>
              </a:tr>
              <a:tr h="483168">
                <a:tc>
                  <a:txBody>
                    <a:bodyPr/>
                    <a:lstStyle/>
                    <a:p>
                      <a:pPr>
                        <a:lnSpc>
                          <a:spcPct val="115000"/>
                        </a:lnSpc>
                        <a:spcAft>
                          <a:spcPts val="0"/>
                        </a:spcAft>
                      </a:pPr>
                      <a:r>
                        <a:rPr lang="en-US" sz="1600">
                          <a:latin typeface="+mj-lt"/>
                          <a:ea typeface="Times New Roman"/>
                          <a:cs typeface="Times New Roman" pitchFamily="18" charset="0"/>
                        </a:rPr>
                        <a:t>farmers feedback</a:t>
                      </a:r>
                      <a:r>
                        <a:rPr lang="en-US" sz="1600" b="1">
                          <a:latin typeface="+mj-lt"/>
                          <a:ea typeface="Times New Roman"/>
                          <a:cs typeface="Times New Roman" pitchFamily="18" charset="0"/>
                        </a:rPr>
                        <a:t> </a:t>
                      </a:r>
                      <a:endParaRPr lang="en-IN" sz="1600">
                        <a:latin typeface="+mj-lt"/>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mj-lt"/>
                        <a:cs typeface="Times New Roman" pitchFamily="18" charset="0"/>
                      </a:endParaRPr>
                    </a:p>
                  </a:txBody>
                  <a:tcPr marL="68580" marR="68580" marT="9525" marB="0" anchor="ctr"/>
                </a:tc>
              </a:tr>
              <a:tr h="592652">
                <a:tc>
                  <a:txBody>
                    <a:bodyPr/>
                    <a:lstStyle/>
                    <a:p>
                      <a:pPr>
                        <a:lnSpc>
                          <a:spcPct val="115000"/>
                        </a:lnSpc>
                        <a:spcAft>
                          <a:spcPts val="0"/>
                        </a:spcAft>
                      </a:pPr>
                      <a:r>
                        <a:rPr lang="en-IN" sz="1600" b="1">
                          <a:latin typeface="+mj-lt"/>
                          <a:ea typeface="Times New Roman"/>
                          <a:cs typeface="Times New Roman" pitchFamily="18" charset="0"/>
                        </a:rPr>
                        <a:t>Scientist(s) to be involved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a:latin typeface="+mj-lt"/>
                          <a:ea typeface="Times New Roman"/>
                          <a:cs typeface="Times New Roman" pitchFamily="18" charset="0"/>
                        </a:rPr>
                        <a:t>Mrs. B. </a:t>
                      </a:r>
                      <a:r>
                        <a:rPr lang="en-US" sz="1600" b="1" dirty="0" err="1">
                          <a:latin typeface="+mj-lt"/>
                          <a:ea typeface="Times New Roman"/>
                          <a:cs typeface="Times New Roman" pitchFamily="18" charset="0"/>
                        </a:rPr>
                        <a:t>Mohanta</a:t>
                      </a:r>
                      <a:r>
                        <a:rPr lang="en-US" sz="1600" b="1" dirty="0">
                          <a:latin typeface="+mj-lt"/>
                          <a:ea typeface="Times New Roman"/>
                          <a:cs typeface="Times New Roman" pitchFamily="18" charset="0"/>
                        </a:rPr>
                        <a:t>, Scientist (</a:t>
                      </a:r>
                      <a:r>
                        <a:rPr lang="en-US" sz="1600" b="1" dirty="0" err="1">
                          <a:latin typeface="+mj-lt"/>
                          <a:ea typeface="Times New Roman"/>
                          <a:cs typeface="Times New Roman" pitchFamily="18" charset="0"/>
                        </a:rPr>
                        <a:t>Agril.Engg</a:t>
                      </a:r>
                      <a:r>
                        <a:rPr lang="en-US" sz="1600" b="1" dirty="0">
                          <a:latin typeface="+mj-lt"/>
                          <a:ea typeface="Times New Roman"/>
                          <a:cs typeface="Times New Roman" pitchFamily="18" charset="0"/>
                        </a:rPr>
                        <a:t>)</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266465160"/>
              </p:ext>
            </p:extLst>
          </p:nvPr>
        </p:nvGraphicFramePr>
        <p:xfrm>
          <a:off x="142876" y="354893"/>
          <a:ext cx="8858280" cy="6003065"/>
        </p:xfrm>
        <a:graphic>
          <a:graphicData uri="http://schemas.openxmlformats.org/drawingml/2006/table">
            <a:tbl>
              <a:tblPr firstRow="1" bandRow="1">
                <a:tableStyleId>{5940675A-B579-460E-94D1-54222C63F5DA}</a:tableStyleId>
              </a:tblPr>
              <a:tblGrid>
                <a:gridCol w="1750978"/>
                <a:gridCol w="2743531"/>
                <a:gridCol w="577557"/>
                <a:gridCol w="1348189"/>
                <a:gridCol w="476492"/>
                <a:gridCol w="318459"/>
                <a:gridCol w="1643074"/>
              </a:tblGrid>
              <a:tr h="624416">
                <a:tc>
                  <a:txBody>
                    <a:bodyPr/>
                    <a:lstStyle/>
                    <a:p>
                      <a:pPr>
                        <a:lnSpc>
                          <a:spcPct val="115000"/>
                        </a:lnSpc>
                        <a:spcAft>
                          <a:spcPts val="0"/>
                        </a:spcAft>
                      </a:pPr>
                      <a:r>
                        <a:rPr lang="en-IN" sz="1800" b="1" dirty="0">
                          <a:latin typeface="+mj-lt"/>
                          <a:ea typeface="Times New Roman"/>
                          <a:cs typeface="Times New Roman" pitchFamily="18" charset="0"/>
                        </a:rPr>
                        <a:t>FLD  No. </a:t>
                      </a:r>
                      <a:r>
                        <a:rPr lang="en-IN" sz="1800" b="1" dirty="0" smtClean="0">
                          <a:latin typeface="+mj-lt"/>
                          <a:ea typeface="Times New Roman"/>
                          <a:cs typeface="Times New Roman" pitchFamily="18" charset="0"/>
                        </a:rPr>
                        <a:t>17</a:t>
                      </a:r>
                      <a:endParaRPr lang="en-IN" sz="1800" b="1" dirty="0">
                        <a:latin typeface="+mj-lt"/>
                        <a:ea typeface="Times New Roman"/>
                        <a:cs typeface="Times New Roman" pitchFamily="18" charset="0"/>
                      </a:endParaRPr>
                    </a:p>
                  </a:txBody>
                  <a:tcPr marL="68580" marR="68580" marT="9525" marB="0" anchor="ctr">
                    <a:solidFill>
                      <a:srgbClr val="FFCC99"/>
                    </a:solidFill>
                  </a:tcPr>
                </a:tc>
                <a:tc gridSpan="6">
                  <a:txBody>
                    <a:bodyPr/>
                    <a:lstStyle/>
                    <a:p>
                      <a:pPr marL="17780">
                        <a:lnSpc>
                          <a:spcPct val="115000"/>
                        </a:lnSpc>
                        <a:spcAft>
                          <a:spcPts val="0"/>
                        </a:spcAft>
                      </a:pPr>
                      <a:r>
                        <a:rPr lang="en-IN" sz="1800" b="1" dirty="0" smtClean="0">
                          <a:latin typeface="+mj-lt"/>
                          <a:ea typeface="Times New Roman"/>
                          <a:cs typeface="Times New Roman" pitchFamily="18" charset="0"/>
                        </a:rPr>
                        <a:t>Demonstration on Indian honey bee (</a:t>
                      </a:r>
                      <a:r>
                        <a:rPr lang="en-IN" sz="1800" b="1" dirty="0" err="1" smtClean="0">
                          <a:latin typeface="+mj-lt"/>
                          <a:ea typeface="Times New Roman"/>
                          <a:cs typeface="Times New Roman" pitchFamily="18" charset="0"/>
                        </a:rPr>
                        <a:t>Apis</a:t>
                      </a:r>
                      <a:r>
                        <a:rPr lang="en-IN" sz="1800" b="1" dirty="0" smtClean="0">
                          <a:latin typeface="+mj-lt"/>
                          <a:ea typeface="Times New Roman"/>
                          <a:cs typeface="Times New Roman" pitchFamily="18" charset="0"/>
                        </a:rPr>
                        <a:t> </a:t>
                      </a:r>
                      <a:r>
                        <a:rPr lang="en-IN" sz="1800" b="1" dirty="0" err="1" smtClean="0">
                          <a:latin typeface="+mj-lt"/>
                          <a:ea typeface="Times New Roman"/>
                          <a:cs typeface="Times New Roman" pitchFamily="18" charset="0"/>
                        </a:rPr>
                        <a:t>ceranaindica</a:t>
                      </a:r>
                      <a:r>
                        <a:rPr lang="en-IN" sz="1800" b="1" dirty="0" smtClean="0">
                          <a:latin typeface="+mj-lt"/>
                          <a:ea typeface="Times New Roman"/>
                          <a:cs typeface="Times New Roman" pitchFamily="18" charset="0"/>
                        </a:rPr>
                        <a:t>)</a:t>
                      </a:r>
                      <a:endParaRPr lang="en-IN" sz="1800" b="1" dirty="0">
                        <a:latin typeface="+mj-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83168">
                <a:tc>
                  <a:txBody>
                    <a:bodyPr/>
                    <a:lstStyle/>
                    <a:p>
                      <a:pPr>
                        <a:lnSpc>
                          <a:spcPct val="115000"/>
                        </a:lnSpc>
                        <a:spcAft>
                          <a:spcPts val="0"/>
                        </a:spcAft>
                      </a:pPr>
                      <a:r>
                        <a:rPr lang="en-IN" sz="1600" b="1">
                          <a:latin typeface="+mj-lt"/>
                          <a:ea typeface="Times New Roman"/>
                          <a:cs typeface="Times New Roman" pitchFamily="18" charset="0"/>
                        </a:rPr>
                        <a:t>Season &amp; Year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smtClean="0">
                          <a:latin typeface="+mj-lt"/>
                          <a:ea typeface="Times New Roman"/>
                          <a:cs typeface="Times New Roman" pitchFamily="18" charset="0"/>
                        </a:rPr>
                        <a:t>Rabi, 2020-21</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mj-lt"/>
                          <a:ea typeface="Times New Roman"/>
                          <a:cs typeface="Times New Roman" pitchFamily="18" charset="0"/>
                        </a:rPr>
                        <a:t>No. of Demo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a:latin typeface="+mj-lt"/>
                          <a:ea typeface="Times New Roman"/>
                          <a:cs typeface="Times New Roman" pitchFamily="18" charset="0"/>
                        </a:rPr>
                        <a:t>5</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376120">
                <a:tc>
                  <a:txBody>
                    <a:bodyPr/>
                    <a:lstStyle/>
                    <a:p>
                      <a:pPr>
                        <a:lnSpc>
                          <a:spcPct val="115000"/>
                        </a:lnSpc>
                        <a:spcAft>
                          <a:spcPts val="0"/>
                        </a:spcAft>
                      </a:pPr>
                      <a:r>
                        <a:rPr lang="en-IN" sz="1600" b="1">
                          <a:latin typeface="+mj-lt"/>
                          <a:ea typeface="Times New Roman"/>
                          <a:cs typeface="Times New Roman" pitchFamily="18" charset="0"/>
                        </a:rPr>
                        <a:t>Crop / commodity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smtClean="0">
                          <a:latin typeface="+mj-lt"/>
                          <a:ea typeface="Times New Roman"/>
                          <a:cs typeface="Times New Roman" pitchFamily="18" charset="0"/>
                        </a:rPr>
                        <a:t>Honey</a:t>
                      </a:r>
                      <a:r>
                        <a:rPr lang="en-IN" sz="1600" b="1" baseline="0" dirty="0" smtClean="0">
                          <a:latin typeface="+mj-lt"/>
                          <a:ea typeface="Times New Roman"/>
                          <a:cs typeface="Times New Roman" pitchFamily="18" charset="0"/>
                        </a:rPr>
                        <a:t> bee</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mj-lt"/>
                          <a:ea typeface="Times New Roman"/>
                          <a:cs typeface="Times New Roman" pitchFamily="18" charset="0"/>
                        </a:rPr>
                        <a:t>Farming Situation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smtClean="0">
                          <a:latin typeface="+mj-lt"/>
                          <a:ea typeface="Times New Roman"/>
                          <a:cs typeface="Times New Roman" pitchFamily="18" charset="0"/>
                        </a:rPr>
                        <a:t>Home</a:t>
                      </a:r>
                      <a:r>
                        <a:rPr lang="en-US" sz="1600" b="1" baseline="0" dirty="0" smtClean="0">
                          <a:latin typeface="+mj-lt"/>
                          <a:ea typeface="Times New Roman"/>
                          <a:cs typeface="Times New Roman" pitchFamily="18" charset="0"/>
                        </a:rPr>
                        <a:t> stead</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710650">
                <a:tc>
                  <a:txBody>
                    <a:bodyPr/>
                    <a:lstStyle/>
                    <a:p>
                      <a:pPr>
                        <a:lnSpc>
                          <a:spcPct val="115000"/>
                        </a:lnSpc>
                        <a:spcAft>
                          <a:spcPts val="0"/>
                        </a:spcAft>
                      </a:pPr>
                      <a:r>
                        <a:rPr lang="en-IN" sz="1600" b="1">
                          <a:latin typeface="+mj-lt"/>
                          <a:ea typeface="Times New Roman"/>
                          <a:cs typeface="Times New Roman" pitchFamily="18" charset="0"/>
                        </a:rPr>
                        <a:t>Problem  diagnosed </a:t>
                      </a:r>
                      <a:endParaRPr lang="en-IN" sz="1600">
                        <a:latin typeface="+mj-lt"/>
                        <a:ea typeface="Times New Roman"/>
                        <a:cs typeface="Times New Roman" pitchFamily="18" charset="0"/>
                      </a:endParaRPr>
                    </a:p>
                  </a:txBody>
                  <a:tcPr marL="68580" marR="68580" marT="9525" marB="0" anchor="ctr"/>
                </a:tc>
                <a:tc>
                  <a:txBody>
                    <a:bodyPr/>
                    <a:lstStyle/>
                    <a:p>
                      <a:pPr>
                        <a:lnSpc>
                          <a:spcPct val="115000"/>
                        </a:lnSpc>
                        <a:spcAft>
                          <a:spcPts val="0"/>
                        </a:spcAft>
                      </a:pPr>
                      <a:r>
                        <a:rPr lang="en-IN" sz="1600" b="1" dirty="0" smtClean="0">
                          <a:latin typeface="+mj-lt"/>
                          <a:ea typeface="Times New Roman"/>
                          <a:cs typeface="Times New Roman" pitchFamily="18" charset="0"/>
                        </a:rPr>
                        <a:t>Low yield , colony division</a:t>
                      </a:r>
                      <a:endParaRPr lang="en-IN" sz="1600" b="1" dirty="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mj-lt"/>
                          <a:ea typeface="Times New Roman"/>
                          <a:cs typeface="Times New Roman" pitchFamily="18" charset="0"/>
                        </a:rPr>
                        <a:t>Spread and intensity of problem</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hMerge="1">
                  <a:txBody>
                    <a:bodyPr/>
                    <a:lstStyle/>
                    <a:p>
                      <a:endParaRPr lang="en-IN"/>
                    </a:p>
                  </a:txBody>
                  <a:tcPr/>
                </a:tc>
                <a:tc gridSpan="2">
                  <a:txBody>
                    <a:bodyPr/>
                    <a:lstStyle/>
                    <a:p>
                      <a:pPr>
                        <a:lnSpc>
                          <a:spcPct val="115000"/>
                        </a:lnSpc>
                        <a:spcAft>
                          <a:spcPts val="0"/>
                        </a:spcAft>
                      </a:pPr>
                      <a:r>
                        <a:rPr lang="en-US" sz="1600" b="1" dirty="0" smtClean="0">
                          <a:latin typeface="+mj-lt"/>
                          <a:ea typeface="Times New Roman"/>
                          <a:cs typeface="Times New Roman" pitchFamily="18" charset="0"/>
                        </a:rPr>
                        <a:t> </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r>
              <a:tr h="305946">
                <a:tc>
                  <a:txBody>
                    <a:bodyPr/>
                    <a:lstStyle/>
                    <a:p>
                      <a:pPr>
                        <a:lnSpc>
                          <a:spcPct val="115000"/>
                        </a:lnSpc>
                        <a:spcAft>
                          <a:spcPts val="0"/>
                        </a:spcAft>
                      </a:pPr>
                      <a:r>
                        <a:rPr lang="en-IN" sz="1600" b="1">
                          <a:latin typeface="+mj-lt"/>
                          <a:ea typeface="Times New Roman"/>
                          <a:cs typeface="Times New Roman" pitchFamily="18" charset="0"/>
                        </a:rPr>
                        <a:t>FP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IN" sz="1600" b="1" dirty="0" smtClean="0">
                          <a:latin typeface="+mj-lt"/>
                          <a:ea typeface="Times New Roman"/>
                          <a:cs typeface="Times New Roman" pitchFamily="18" charset="0"/>
                        </a:rPr>
                        <a:t>New introduction</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27290">
                <a:tc>
                  <a:txBody>
                    <a:bodyPr/>
                    <a:lstStyle/>
                    <a:p>
                      <a:pPr>
                        <a:lnSpc>
                          <a:spcPct val="115000"/>
                        </a:lnSpc>
                        <a:spcAft>
                          <a:spcPts val="0"/>
                        </a:spcAft>
                      </a:pPr>
                      <a:r>
                        <a:rPr lang="en-US" sz="1600" b="1">
                          <a:latin typeface="+mj-lt"/>
                          <a:ea typeface="Times New Roman"/>
                          <a:cs typeface="Times New Roman" pitchFamily="18" charset="0"/>
                        </a:rPr>
                        <a:t>Demo </a:t>
                      </a:r>
                      <a:endParaRPr lang="en-IN" sz="1600">
                        <a:latin typeface="+mj-lt"/>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smtClean="0">
                          <a:latin typeface="+mj-lt"/>
                          <a:ea typeface="Times New Roman"/>
                          <a:cs typeface="Times New Roman" pitchFamily="18" charset="0"/>
                        </a:rPr>
                        <a:t>Indian</a:t>
                      </a:r>
                      <a:r>
                        <a:rPr lang="en-IN" sz="1600" b="1" baseline="0" dirty="0" smtClean="0">
                          <a:latin typeface="+mj-lt"/>
                          <a:ea typeface="Times New Roman"/>
                          <a:cs typeface="Times New Roman" pitchFamily="18" charset="0"/>
                        </a:rPr>
                        <a:t> Honey bee</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gridSpan="3">
                  <a:txBody>
                    <a:bodyPr/>
                    <a:lstStyle/>
                    <a:p>
                      <a:pPr>
                        <a:lnSpc>
                          <a:spcPct val="115000"/>
                        </a:lnSpc>
                        <a:spcAft>
                          <a:spcPts val="0"/>
                        </a:spcAft>
                      </a:pPr>
                      <a:r>
                        <a:rPr lang="en-US" sz="1600" b="1" dirty="0">
                          <a:latin typeface="+mj-lt"/>
                          <a:ea typeface="Times New Roman"/>
                          <a:cs typeface="Times New Roman" pitchFamily="18" charset="0"/>
                        </a:rPr>
                        <a:t>Source : </a:t>
                      </a:r>
                      <a:r>
                        <a:rPr lang="en-US" sz="1600" b="1" dirty="0" smtClean="0">
                          <a:latin typeface="+mj-lt"/>
                          <a:ea typeface="Times New Roman"/>
                          <a:cs typeface="Times New Roman" pitchFamily="18" charset="0"/>
                        </a:rPr>
                        <a:t>OUAT</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r>
              <a:tr h="624248">
                <a:tc>
                  <a:txBody>
                    <a:bodyPr/>
                    <a:lstStyle/>
                    <a:p>
                      <a:pPr>
                        <a:lnSpc>
                          <a:spcPct val="115000"/>
                        </a:lnSpc>
                        <a:spcAft>
                          <a:spcPts val="0"/>
                        </a:spcAft>
                      </a:pPr>
                      <a:r>
                        <a:rPr lang="en-US" sz="1600" b="1">
                          <a:latin typeface="+mj-lt"/>
                          <a:ea typeface="Times New Roman"/>
                          <a:cs typeface="Times New Roman" pitchFamily="18" charset="0"/>
                        </a:rPr>
                        <a:t>Details of the technology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1000"/>
                        </a:spcAft>
                      </a:pPr>
                      <a:r>
                        <a:rPr lang="en-IN" sz="1600" b="1" dirty="0" smtClean="0">
                          <a:latin typeface="+mj-lt"/>
                          <a:ea typeface="Times New Roman"/>
                          <a:cs typeface="Times New Roman" pitchFamily="18" charset="0"/>
                        </a:rPr>
                        <a:t>Time of establishment, time and frequency of feeding</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175407">
                <a:tc>
                  <a:txBody>
                    <a:bodyPr/>
                    <a:lstStyle/>
                    <a:p>
                      <a:pPr>
                        <a:lnSpc>
                          <a:spcPct val="115000"/>
                        </a:lnSpc>
                        <a:spcAft>
                          <a:spcPts val="0"/>
                        </a:spcAft>
                      </a:pPr>
                      <a:r>
                        <a:rPr lang="en-IN" sz="1600" b="1">
                          <a:latin typeface="+mj-lt"/>
                          <a:ea typeface="Times New Roman"/>
                          <a:cs typeface="Times New Roman" pitchFamily="18" charset="0"/>
                        </a:rPr>
                        <a:t>Observation Parameters </a:t>
                      </a:r>
                      <a:endParaRPr lang="en-IN" sz="1600">
                        <a:latin typeface="+mj-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IN" sz="1600" b="1" dirty="0" smtClean="0">
                          <a:latin typeface="+mj-lt"/>
                          <a:ea typeface="Times New Roman"/>
                          <a:cs typeface="Times New Roman" pitchFamily="18" charset="0"/>
                        </a:rPr>
                        <a:t>Honey yield/box,</a:t>
                      </a:r>
                      <a:r>
                        <a:rPr lang="en-IN" sz="1600" b="1" baseline="0" dirty="0" smtClean="0">
                          <a:latin typeface="+mj-lt"/>
                          <a:ea typeface="Times New Roman"/>
                          <a:cs typeface="Times New Roman" pitchFamily="18" charset="0"/>
                        </a:rPr>
                        <a:t> no. of colonies/box</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spcAft>
                          <a:spcPts val="0"/>
                        </a:spcAft>
                      </a:pPr>
                      <a:r>
                        <a:rPr lang="en-IN" sz="1600" b="1" dirty="0">
                          <a:latin typeface="+mj-lt"/>
                          <a:ea typeface="Times New Roman"/>
                          <a:cs typeface="Times New Roman" pitchFamily="18" charset="0"/>
                        </a:rPr>
                        <a:t>Performance Indicator</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a:latin typeface="+mj-lt"/>
                          <a:ea typeface="Times New Roman"/>
                          <a:cs typeface="Times New Roman" pitchFamily="18" charset="0"/>
                        </a:rPr>
                        <a:t>Yield </a:t>
                      </a:r>
                      <a:r>
                        <a:rPr lang="en-US" sz="1600" b="1" dirty="0" smtClean="0">
                          <a:latin typeface="+mj-lt"/>
                          <a:ea typeface="Times New Roman"/>
                          <a:cs typeface="Times New Roman" pitchFamily="18" charset="0"/>
                        </a:rPr>
                        <a:t>(kg/box), </a:t>
                      </a:r>
                      <a:r>
                        <a:rPr lang="en-US" sz="1600" b="1" dirty="0">
                          <a:latin typeface="+mj-lt"/>
                          <a:ea typeface="Times New Roman"/>
                          <a:cs typeface="Times New Roman" pitchFamily="18" charset="0"/>
                        </a:rPr>
                        <a:t>B:C ratio, </a:t>
                      </a:r>
                      <a:endParaRPr lang="en-IN" sz="1600" b="1" dirty="0">
                        <a:latin typeface="+mj-lt"/>
                        <a:ea typeface="Times New Roman"/>
                        <a:cs typeface="Times New Roman" pitchFamily="18" charset="0"/>
                      </a:endParaRPr>
                    </a:p>
                  </a:txBody>
                  <a:tcPr marL="68580" marR="68580" marT="9525" marB="0" anchor="ctr"/>
                </a:tc>
              </a:tr>
              <a:tr h="483168">
                <a:tc>
                  <a:txBody>
                    <a:bodyPr/>
                    <a:lstStyle/>
                    <a:p>
                      <a:pPr>
                        <a:lnSpc>
                          <a:spcPct val="115000"/>
                        </a:lnSpc>
                        <a:spcAft>
                          <a:spcPts val="0"/>
                        </a:spcAft>
                      </a:pPr>
                      <a:r>
                        <a:rPr lang="en-US" sz="1600">
                          <a:latin typeface="+mj-lt"/>
                          <a:ea typeface="Times New Roman"/>
                          <a:cs typeface="Times New Roman" pitchFamily="18" charset="0"/>
                        </a:rPr>
                        <a:t>farmers feedback</a:t>
                      </a:r>
                      <a:r>
                        <a:rPr lang="en-US" sz="1600" b="1">
                          <a:latin typeface="+mj-lt"/>
                          <a:ea typeface="Times New Roman"/>
                          <a:cs typeface="Times New Roman" pitchFamily="18" charset="0"/>
                        </a:rPr>
                        <a:t> </a:t>
                      </a:r>
                      <a:endParaRPr lang="en-IN" sz="1600">
                        <a:latin typeface="+mj-lt"/>
                        <a:ea typeface="Times New Roman"/>
                        <a:cs typeface="Times New Roman" pitchFamily="18" charset="0"/>
                      </a:endParaRPr>
                    </a:p>
                  </a:txBody>
                  <a:tcPr marL="68580" marR="68580" marT="9525" marB="0" anchor="ctr"/>
                </a:tc>
                <a:tc gridSpan="2">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gridSpan="3">
                  <a:txBody>
                    <a:bodyPr/>
                    <a:lstStyle/>
                    <a:p>
                      <a:pPr>
                        <a:lnSpc>
                          <a:spcPct val="115000"/>
                        </a:lnSpc>
                      </a:pPr>
                      <a:endParaRPr lang="en-IN" sz="1600" b="1">
                        <a:latin typeface="+mj-lt"/>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pPr>
                      <a:endParaRPr lang="en-IN" sz="1600" b="1" dirty="0">
                        <a:latin typeface="+mj-lt"/>
                        <a:cs typeface="Times New Roman" pitchFamily="18" charset="0"/>
                      </a:endParaRPr>
                    </a:p>
                  </a:txBody>
                  <a:tcPr marL="68580" marR="68580" marT="9525" marB="0" anchor="ctr"/>
                </a:tc>
              </a:tr>
              <a:tr h="592652">
                <a:tc>
                  <a:txBody>
                    <a:bodyPr/>
                    <a:lstStyle/>
                    <a:p>
                      <a:pPr>
                        <a:lnSpc>
                          <a:spcPct val="115000"/>
                        </a:lnSpc>
                        <a:spcAft>
                          <a:spcPts val="0"/>
                        </a:spcAft>
                      </a:pPr>
                      <a:r>
                        <a:rPr lang="en-IN" sz="1600" b="1">
                          <a:latin typeface="+mj-lt"/>
                          <a:ea typeface="Times New Roman"/>
                          <a:cs typeface="Times New Roman" pitchFamily="18" charset="0"/>
                        </a:rPr>
                        <a:t>Scientist(s) to be involved </a:t>
                      </a:r>
                      <a:endParaRPr lang="en-IN" sz="1600">
                        <a:latin typeface="+mj-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IN" sz="1600" b="1" dirty="0" smtClean="0">
                          <a:latin typeface="+mj-lt"/>
                          <a:ea typeface="Times New Roman"/>
                          <a:cs typeface="Times New Roman" pitchFamily="18" charset="0"/>
                        </a:rPr>
                        <a:t>Mr.</a:t>
                      </a:r>
                      <a:r>
                        <a:rPr lang="en-IN" sz="1600" b="1" baseline="0" dirty="0" smtClean="0">
                          <a:latin typeface="+mj-lt"/>
                          <a:ea typeface="Times New Roman"/>
                          <a:cs typeface="Times New Roman" pitchFamily="18" charset="0"/>
                        </a:rPr>
                        <a:t> </a:t>
                      </a:r>
                      <a:r>
                        <a:rPr lang="en-IN" sz="1600" b="1" baseline="0" dirty="0" err="1" smtClean="0">
                          <a:latin typeface="+mj-lt"/>
                          <a:ea typeface="Times New Roman"/>
                          <a:cs typeface="Times New Roman" pitchFamily="18" charset="0"/>
                        </a:rPr>
                        <a:t>Siba</a:t>
                      </a:r>
                      <a:r>
                        <a:rPr lang="en-IN" sz="1600" b="1" baseline="0" dirty="0" smtClean="0">
                          <a:latin typeface="+mj-lt"/>
                          <a:ea typeface="Times New Roman"/>
                          <a:cs typeface="Times New Roman" pitchFamily="18" charset="0"/>
                        </a:rPr>
                        <a:t> Prasad </a:t>
                      </a:r>
                      <a:r>
                        <a:rPr lang="en-IN" sz="1600" b="1" baseline="0" dirty="0" err="1" smtClean="0">
                          <a:latin typeface="+mj-lt"/>
                          <a:ea typeface="Times New Roman"/>
                          <a:cs typeface="Times New Roman" pitchFamily="18" charset="0"/>
                        </a:rPr>
                        <a:t>Mishra</a:t>
                      </a:r>
                      <a:r>
                        <a:rPr lang="en-IN" sz="1600" b="1" baseline="0" dirty="0" smtClean="0">
                          <a:latin typeface="+mj-lt"/>
                          <a:ea typeface="Times New Roman"/>
                          <a:cs typeface="Times New Roman" pitchFamily="18" charset="0"/>
                        </a:rPr>
                        <a:t>, PA (Horticulture)</a:t>
                      </a:r>
                      <a:endParaRPr lang="en-IN" sz="1600" b="1" dirty="0">
                        <a:latin typeface="+mj-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1" y="2"/>
          <a:ext cx="8991599" cy="6722579"/>
        </p:xfrm>
        <a:graphic>
          <a:graphicData uri="http://schemas.openxmlformats.org/drawingml/2006/table">
            <a:tbl>
              <a:tblPr firstRow="1" bandRow="1">
                <a:tableStyleId>{5940675A-B579-460E-94D1-54222C63F5DA}</a:tableStyleId>
              </a:tblPr>
              <a:tblGrid>
                <a:gridCol w="1721795"/>
                <a:gridCol w="2697805"/>
                <a:gridCol w="1064637"/>
                <a:gridCol w="829013"/>
                <a:gridCol w="924668"/>
                <a:gridCol w="1753681"/>
              </a:tblGrid>
              <a:tr h="644550">
                <a:tc>
                  <a:txBody>
                    <a:bodyPr/>
                    <a:lstStyle/>
                    <a:p>
                      <a:pPr>
                        <a:lnSpc>
                          <a:spcPct val="115000"/>
                        </a:lnSpc>
                        <a:spcAft>
                          <a:spcPts val="0"/>
                        </a:spcAft>
                      </a:pPr>
                      <a:r>
                        <a:rPr lang="en-IN" sz="1600" b="1" dirty="0">
                          <a:latin typeface="Calibri" pitchFamily="34" charset="0"/>
                          <a:ea typeface="Times New Roman"/>
                          <a:cs typeface="Calibri" pitchFamily="34" charset="0"/>
                        </a:rPr>
                        <a:t>FLD  No. </a:t>
                      </a:r>
                      <a:r>
                        <a:rPr lang="en-IN" sz="1600" b="1" dirty="0" smtClean="0">
                          <a:latin typeface="Calibri" pitchFamily="34" charset="0"/>
                          <a:ea typeface="Times New Roman"/>
                          <a:cs typeface="Calibri" pitchFamily="34" charset="0"/>
                        </a:rPr>
                        <a:t>18</a:t>
                      </a:r>
                      <a:endParaRPr lang="en-IN" sz="1600" dirty="0">
                        <a:latin typeface="Calibri" pitchFamily="34" charset="0"/>
                        <a:ea typeface="Times New Roman"/>
                        <a:cs typeface="Calibri" pitchFamily="34" charset="0"/>
                      </a:endParaRPr>
                    </a:p>
                  </a:txBody>
                  <a:tcPr marL="68580" marR="68580" marT="9525" marB="0" anchor="ctr">
                    <a:solidFill>
                      <a:schemeClr val="accent6">
                        <a:lumMod val="40000"/>
                        <a:lumOff val="60000"/>
                      </a:schemeClr>
                    </a:solidFill>
                  </a:tcPr>
                </a:tc>
                <a:tc gridSpan="5">
                  <a:txBody>
                    <a:bodyPr/>
                    <a:lstStyle/>
                    <a:p>
                      <a:pPr marL="17780">
                        <a:lnSpc>
                          <a:spcPct val="115000"/>
                        </a:lnSpc>
                        <a:spcAft>
                          <a:spcPts val="0"/>
                        </a:spcAft>
                      </a:pPr>
                      <a:r>
                        <a:rPr lang="en-US" sz="1600" b="1" dirty="0" smtClean="0">
                          <a:solidFill>
                            <a:schemeClr val="tx1"/>
                          </a:solidFill>
                          <a:latin typeface="Calibri" pitchFamily="34" charset="0"/>
                          <a:ea typeface="Times New Roman"/>
                          <a:cs typeface="Calibri" pitchFamily="34" charset="0"/>
                        </a:rPr>
                        <a:t>Demonstration </a:t>
                      </a:r>
                      <a:r>
                        <a:rPr lang="en-US" sz="1600" b="1" dirty="0">
                          <a:solidFill>
                            <a:schemeClr val="tx1"/>
                          </a:solidFill>
                          <a:latin typeface="Calibri" pitchFamily="34" charset="0"/>
                          <a:ea typeface="Times New Roman"/>
                          <a:cs typeface="Calibri" pitchFamily="34" charset="0"/>
                        </a:rPr>
                        <a:t>on  </a:t>
                      </a:r>
                      <a:r>
                        <a:rPr lang="en-US" sz="1600" b="1" dirty="0" err="1" smtClean="0">
                          <a:solidFill>
                            <a:schemeClr val="tx1"/>
                          </a:solidFill>
                          <a:latin typeface="Calibri" pitchFamily="34" charset="0"/>
                          <a:ea typeface="Times New Roman"/>
                          <a:cs typeface="Calibri" pitchFamily="34" charset="0"/>
                        </a:rPr>
                        <a:t>Kadaknath</a:t>
                      </a:r>
                      <a:r>
                        <a:rPr lang="en-US" sz="1600" b="1" dirty="0" smtClean="0">
                          <a:solidFill>
                            <a:schemeClr val="tx1"/>
                          </a:solidFill>
                          <a:latin typeface="Calibri" pitchFamily="34" charset="0"/>
                          <a:ea typeface="Times New Roman"/>
                          <a:cs typeface="Calibri" pitchFamily="34" charset="0"/>
                        </a:rPr>
                        <a:t>  </a:t>
                      </a:r>
                      <a:r>
                        <a:rPr lang="en-US" sz="1600" b="1" dirty="0">
                          <a:solidFill>
                            <a:schemeClr val="tx1"/>
                          </a:solidFill>
                          <a:latin typeface="Calibri" pitchFamily="34" charset="0"/>
                          <a:ea typeface="Times New Roman"/>
                          <a:cs typeface="Calibri" pitchFamily="34" charset="0"/>
                        </a:rPr>
                        <a:t>poultry  for income generation</a:t>
                      </a:r>
                      <a:endParaRPr lang="en-IN" sz="1600" b="1" dirty="0">
                        <a:solidFill>
                          <a:schemeClr val="tx1"/>
                        </a:solidFill>
                        <a:latin typeface="Calibri" pitchFamily="34" charset="0"/>
                        <a:ea typeface="Times New Roman"/>
                        <a:cs typeface="Calibri" pitchFamily="34"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98748">
                <a:tc>
                  <a:txBody>
                    <a:bodyPr/>
                    <a:lstStyle/>
                    <a:p>
                      <a:pPr>
                        <a:lnSpc>
                          <a:spcPct val="115000"/>
                        </a:lnSpc>
                        <a:spcAft>
                          <a:spcPts val="0"/>
                        </a:spcAft>
                      </a:pPr>
                      <a:r>
                        <a:rPr lang="en-IN" sz="1600" b="1">
                          <a:latin typeface="Calibri" pitchFamily="34" charset="0"/>
                          <a:ea typeface="Times New Roman"/>
                          <a:cs typeface="Calibri" pitchFamily="34" charset="0"/>
                        </a:rPr>
                        <a:t>Season &amp; Year </a:t>
                      </a:r>
                      <a:endParaRPr lang="en-IN" sz="1600">
                        <a:latin typeface="Calibri" pitchFamily="34" charset="0"/>
                        <a:ea typeface="Times New Roman"/>
                        <a:cs typeface="Calibri" pitchFamily="34" charset="0"/>
                      </a:endParaRPr>
                    </a:p>
                  </a:txBody>
                  <a:tcPr marL="68580" marR="68580" marT="9525" marB="0" anchor="ctr"/>
                </a:tc>
                <a:tc>
                  <a:txBody>
                    <a:bodyPr/>
                    <a:lstStyle/>
                    <a:p>
                      <a:pPr>
                        <a:lnSpc>
                          <a:spcPct val="115000"/>
                        </a:lnSpc>
                        <a:spcAft>
                          <a:spcPts val="0"/>
                        </a:spcAft>
                      </a:pPr>
                      <a:r>
                        <a:rPr lang="en-US" sz="1800" b="0" dirty="0">
                          <a:latin typeface="Calibri" pitchFamily="34" charset="0"/>
                          <a:ea typeface="Times New Roman"/>
                          <a:cs typeface="Calibri" pitchFamily="34" charset="0"/>
                        </a:rPr>
                        <a:t>Rabi, 2019-20</a:t>
                      </a:r>
                      <a:endParaRPr lang="en-IN" sz="1800" b="0" dirty="0">
                        <a:latin typeface="Calibri" pitchFamily="34" charset="0"/>
                        <a:ea typeface="Times New Roman"/>
                        <a:cs typeface="Calibri" pitchFamily="34" charset="0"/>
                      </a:endParaRPr>
                    </a:p>
                  </a:txBody>
                  <a:tcPr marL="68580" marR="68580" marT="9525" marB="0" anchor="ctr"/>
                </a:tc>
                <a:tc gridSpan="2">
                  <a:txBody>
                    <a:bodyPr/>
                    <a:lstStyle/>
                    <a:p>
                      <a:pPr>
                        <a:lnSpc>
                          <a:spcPct val="115000"/>
                        </a:lnSpc>
                        <a:spcAft>
                          <a:spcPts val="0"/>
                        </a:spcAft>
                      </a:pPr>
                      <a:r>
                        <a:rPr lang="en-IN" sz="1800" b="0" dirty="0">
                          <a:latin typeface="Calibri" pitchFamily="34" charset="0"/>
                          <a:ea typeface="Times New Roman"/>
                          <a:cs typeface="Calibri" pitchFamily="34" charset="0"/>
                        </a:rPr>
                        <a:t>No. of Demo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800" b="0" dirty="0">
                          <a:latin typeface="Calibri" pitchFamily="34" charset="0"/>
                          <a:ea typeface="Times New Roman"/>
                          <a:cs typeface="Calibri" pitchFamily="34" charset="0"/>
                        </a:rPr>
                        <a:t>5</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r>
              <a:tr h="796906">
                <a:tc>
                  <a:txBody>
                    <a:bodyPr/>
                    <a:lstStyle/>
                    <a:p>
                      <a:pPr>
                        <a:lnSpc>
                          <a:spcPct val="115000"/>
                        </a:lnSpc>
                        <a:spcAft>
                          <a:spcPts val="0"/>
                        </a:spcAft>
                      </a:pPr>
                      <a:r>
                        <a:rPr lang="en-IN" sz="1600" b="1">
                          <a:latin typeface="Calibri" pitchFamily="34" charset="0"/>
                          <a:ea typeface="Times New Roman"/>
                          <a:cs typeface="Calibri" pitchFamily="34" charset="0"/>
                        </a:rPr>
                        <a:t>Crop / commodity </a:t>
                      </a:r>
                      <a:endParaRPr lang="en-IN" sz="1600">
                        <a:latin typeface="Calibri" pitchFamily="34" charset="0"/>
                        <a:ea typeface="Times New Roman"/>
                        <a:cs typeface="Calibri" pitchFamily="34" charset="0"/>
                      </a:endParaRPr>
                    </a:p>
                  </a:txBody>
                  <a:tcPr marL="68580" marR="68580" marT="9525" marB="0" anchor="ctr"/>
                </a:tc>
                <a:tc>
                  <a:txBody>
                    <a:bodyPr/>
                    <a:lstStyle/>
                    <a:p>
                      <a:pPr>
                        <a:lnSpc>
                          <a:spcPct val="115000"/>
                        </a:lnSpc>
                        <a:spcAft>
                          <a:spcPts val="0"/>
                        </a:spcAft>
                      </a:pPr>
                      <a:r>
                        <a:rPr lang="en-US" sz="1800" b="0" dirty="0">
                          <a:latin typeface="Calibri" pitchFamily="34" charset="0"/>
                          <a:ea typeface="Times New Roman"/>
                          <a:cs typeface="Calibri" pitchFamily="34" charset="0"/>
                        </a:rPr>
                        <a:t>poultry</a:t>
                      </a:r>
                      <a:endParaRPr lang="en-IN" sz="1800" b="0" dirty="0">
                        <a:latin typeface="Calibri" pitchFamily="34" charset="0"/>
                        <a:ea typeface="Times New Roman"/>
                        <a:cs typeface="Calibri" pitchFamily="34" charset="0"/>
                      </a:endParaRPr>
                    </a:p>
                  </a:txBody>
                  <a:tcPr marL="68580" marR="68580" marT="9525" marB="0" anchor="ctr"/>
                </a:tc>
                <a:tc gridSpan="2">
                  <a:txBody>
                    <a:bodyPr/>
                    <a:lstStyle/>
                    <a:p>
                      <a:pPr>
                        <a:lnSpc>
                          <a:spcPct val="115000"/>
                        </a:lnSpc>
                        <a:spcAft>
                          <a:spcPts val="0"/>
                        </a:spcAft>
                      </a:pPr>
                      <a:r>
                        <a:rPr lang="en-IN" sz="1800" b="0" dirty="0">
                          <a:latin typeface="Calibri" pitchFamily="34" charset="0"/>
                          <a:ea typeface="Times New Roman"/>
                          <a:cs typeface="Calibri" pitchFamily="34" charset="0"/>
                        </a:rPr>
                        <a:t>Farming Situation </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800" b="0">
                          <a:latin typeface="Calibri" pitchFamily="34" charset="0"/>
                          <a:ea typeface="Times New Roman"/>
                          <a:cs typeface="Calibri" pitchFamily="34" charset="0"/>
                        </a:rPr>
                        <a:t>backyard</a:t>
                      </a:r>
                      <a:endParaRPr lang="en-IN" sz="1800" b="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r>
              <a:tr h="1285835">
                <a:tc>
                  <a:txBody>
                    <a:bodyPr/>
                    <a:lstStyle/>
                    <a:p>
                      <a:pPr>
                        <a:lnSpc>
                          <a:spcPct val="115000"/>
                        </a:lnSpc>
                        <a:spcAft>
                          <a:spcPts val="0"/>
                        </a:spcAft>
                      </a:pPr>
                      <a:r>
                        <a:rPr lang="en-IN" sz="1600" b="1">
                          <a:latin typeface="Calibri" pitchFamily="34" charset="0"/>
                          <a:ea typeface="Times New Roman"/>
                          <a:cs typeface="Calibri" pitchFamily="34" charset="0"/>
                        </a:rPr>
                        <a:t>Problem  diagnosed </a:t>
                      </a:r>
                      <a:endParaRPr lang="en-IN" sz="1600">
                        <a:latin typeface="Calibri" pitchFamily="34" charset="0"/>
                        <a:ea typeface="Times New Roman"/>
                        <a:cs typeface="Calibri" pitchFamily="34" charset="0"/>
                      </a:endParaRPr>
                    </a:p>
                  </a:txBody>
                  <a:tcPr marL="68580" marR="68580" marT="9525" marB="0" anchor="ctr"/>
                </a:tc>
                <a:tc>
                  <a:txBody>
                    <a:bodyPr/>
                    <a:lstStyle/>
                    <a:p>
                      <a:pPr>
                        <a:lnSpc>
                          <a:spcPct val="115000"/>
                        </a:lnSpc>
                        <a:spcAft>
                          <a:spcPts val="0"/>
                        </a:spcAft>
                      </a:pPr>
                      <a:r>
                        <a:rPr lang="en-US" sz="1800" b="0" dirty="0">
                          <a:latin typeface="Calibri" pitchFamily="34" charset="0"/>
                          <a:ea typeface="Times New Roman"/>
                          <a:cs typeface="Calibri" pitchFamily="34" charset="0"/>
                        </a:rPr>
                        <a:t>Low meat and egg production in local birds and high mortality due to disease incidence </a:t>
                      </a:r>
                      <a:endParaRPr lang="en-IN" sz="1800" b="0" dirty="0">
                        <a:latin typeface="Calibri" pitchFamily="34" charset="0"/>
                        <a:ea typeface="Times New Roman"/>
                        <a:cs typeface="Calibri" pitchFamily="34" charset="0"/>
                      </a:endParaRPr>
                    </a:p>
                  </a:txBody>
                  <a:tcPr marL="68580" marR="68580" marT="9525" marB="0" anchor="ctr"/>
                </a:tc>
                <a:tc gridSpan="2">
                  <a:txBody>
                    <a:bodyPr/>
                    <a:lstStyle/>
                    <a:p>
                      <a:pPr>
                        <a:lnSpc>
                          <a:spcPct val="115000"/>
                        </a:lnSpc>
                        <a:spcAft>
                          <a:spcPts val="0"/>
                        </a:spcAft>
                      </a:pPr>
                      <a:r>
                        <a:rPr lang="en-IN" sz="1800" b="0" dirty="0">
                          <a:latin typeface="Calibri" pitchFamily="34" charset="0"/>
                          <a:ea typeface="Times New Roman"/>
                          <a:cs typeface="Calibri" pitchFamily="34" charset="0"/>
                        </a:rPr>
                        <a:t>Spread and intensity of problem</a:t>
                      </a: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800" b="0" dirty="0" smtClean="0">
                          <a:latin typeface="Calibri" pitchFamily="34" charset="0"/>
                          <a:ea typeface="Times New Roman"/>
                          <a:cs typeface="Calibri" pitchFamily="34" charset="0"/>
                        </a:rPr>
                        <a:t>-</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r>
              <a:tr h="345835">
                <a:tc>
                  <a:txBody>
                    <a:bodyPr/>
                    <a:lstStyle/>
                    <a:p>
                      <a:pPr>
                        <a:lnSpc>
                          <a:spcPct val="115000"/>
                        </a:lnSpc>
                        <a:spcAft>
                          <a:spcPts val="0"/>
                        </a:spcAft>
                      </a:pPr>
                      <a:r>
                        <a:rPr lang="en-IN" sz="1600" b="1">
                          <a:latin typeface="Calibri" pitchFamily="34" charset="0"/>
                          <a:ea typeface="Times New Roman"/>
                          <a:cs typeface="Calibri" pitchFamily="34" charset="0"/>
                        </a:rPr>
                        <a:t>FP </a:t>
                      </a:r>
                      <a:endParaRPr lang="en-IN" sz="1600">
                        <a:latin typeface="Calibri" pitchFamily="34" charset="0"/>
                        <a:ea typeface="Times New Roman"/>
                        <a:cs typeface="Calibri" pitchFamily="34" charset="0"/>
                      </a:endParaRPr>
                    </a:p>
                  </a:txBody>
                  <a:tcPr marL="68580" marR="68580" marT="9525" marB="0" anchor="ctr"/>
                </a:tc>
                <a:tc gridSpan="5">
                  <a:txBody>
                    <a:bodyPr/>
                    <a:lstStyle/>
                    <a:p>
                      <a:pPr>
                        <a:lnSpc>
                          <a:spcPct val="115000"/>
                        </a:lnSpc>
                        <a:spcAft>
                          <a:spcPts val="0"/>
                        </a:spcAft>
                      </a:pPr>
                      <a:r>
                        <a:rPr lang="en-US" sz="1800" b="0" dirty="0">
                          <a:latin typeface="Calibri" pitchFamily="34" charset="0"/>
                          <a:ea typeface="Times New Roman"/>
                          <a:cs typeface="Calibri" pitchFamily="34" charset="0"/>
                        </a:rPr>
                        <a:t>Local bird</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32559">
                <a:tc>
                  <a:txBody>
                    <a:bodyPr/>
                    <a:lstStyle/>
                    <a:p>
                      <a:pPr>
                        <a:lnSpc>
                          <a:spcPct val="115000"/>
                        </a:lnSpc>
                        <a:spcAft>
                          <a:spcPts val="0"/>
                        </a:spcAft>
                      </a:pPr>
                      <a:r>
                        <a:rPr lang="en-US" sz="1600" b="1">
                          <a:latin typeface="Calibri" pitchFamily="34" charset="0"/>
                          <a:ea typeface="Times New Roman"/>
                          <a:cs typeface="Calibri" pitchFamily="34" charset="0"/>
                        </a:rPr>
                        <a:t>Demo </a:t>
                      </a:r>
                      <a:endParaRPr lang="en-IN" sz="1600">
                        <a:latin typeface="Calibri" pitchFamily="34" charset="0"/>
                        <a:ea typeface="Times New Roman"/>
                        <a:cs typeface="Calibri" pitchFamily="34" charset="0"/>
                      </a:endParaRPr>
                    </a:p>
                  </a:txBody>
                  <a:tcPr marL="68580" marR="68580" marT="9525" marB="0" anchor="ctr"/>
                </a:tc>
                <a:tc gridSpan="3">
                  <a:txBody>
                    <a:bodyPr/>
                    <a:lstStyle/>
                    <a:p>
                      <a:pPr>
                        <a:lnSpc>
                          <a:spcPct val="115000"/>
                        </a:lnSpc>
                        <a:spcAft>
                          <a:spcPts val="0"/>
                        </a:spcAft>
                      </a:pPr>
                      <a:r>
                        <a:rPr lang="en-US" sz="1800" b="0" dirty="0" err="1" smtClean="0">
                          <a:latin typeface="Calibri" pitchFamily="34" charset="0"/>
                          <a:ea typeface="Times New Roman"/>
                          <a:cs typeface="Calibri" pitchFamily="34" charset="0"/>
                        </a:rPr>
                        <a:t>Kadaknath</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c hMerge="1">
                  <a:txBody>
                    <a:bodyPr/>
                    <a:lstStyle/>
                    <a:p>
                      <a:endParaRPr lang="en-IN"/>
                    </a:p>
                  </a:txBody>
                  <a:tcPr/>
                </a:tc>
                <a:tc gridSpan="2">
                  <a:txBody>
                    <a:bodyPr/>
                    <a:lstStyle/>
                    <a:p>
                      <a:pPr>
                        <a:lnSpc>
                          <a:spcPct val="115000"/>
                        </a:lnSpc>
                        <a:spcAft>
                          <a:spcPts val="0"/>
                        </a:spcAft>
                      </a:pPr>
                      <a:r>
                        <a:rPr lang="en-US" sz="1800" b="0" dirty="0">
                          <a:latin typeface="Calibri" pitchFamily="34" charset="0"/>
                          <a:ea typeface="Times New Roman"/>
                          <a:cs typeface="Calibri" pitchFamily="34" charset="0"/>
                        </a:rPr>
                        <a:t>Source : </a:t>
                      </a:r>
                      <a:r>
                        <a:rPr lang="en-US" sz="1800" b="0" dirty="0" smtClean="0">
                          <a:latin typeface="Calibri" pitchFamily="34" charset="0"/>
                          <a:ea typeface="Times New Roman"/>
                          <a:cs typeface="Calibri" pitchFamily="34" charset="0"/>
                        </a:rPr>
                        <a:t>CPDO,</a:t>
                      </a:r>
                      <a:r>
                        <a:rPr lang="en-US" sz="1800" b="0" baseline="0" dirty="0" smtClean="0">
                          <a:latin typeface="Calibri" pitchFamily="34" charset="0"/>
                          <a:ea typeface="Times New Roman"/>
                          <a:cs typeface="Calibri" pitchFamily="34" charset="0"/>
                        </a:rPr>
                        <a:t> Bhubaneswar</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r>
              <a:tr h="647734">
                <a:tc>
                  <a:txBody>
                    <a:bodyPr/>
                    <a:lstStyle/>
                    <a:p>
                      <a:pPr>
                        <a:lnSpc>
                          <a:spcPct val="115000"/>
                        </a:lnSpc>
                        <a:spcAft>
                          <a:spcPts val="0"/>
                        </a:spcAft>
                      </a:pPr>
                      <a:r>
                        <a:rPr lang="en-US" sz="1600" b="1">
                          <a:latin typeface="Calibri" pitchFamily="34" charset="0"/>
                          <a:ea typeface="Times New Roman"/>
                          <a:cs typeface="Calibri" pitchFamily="34" charset="0"/>
                        </a:rPr>
                        <a:t>Details of the technology </a:t>
                      </a:r>
                      <a:endParaRPr lang="en-IN" sz="1600">
                        <a:latin typeface="Calibri" pitchFamily="34" charset="0"/>
                        <a:ea typeface="Times New Roman"/>
                        <a:cs typeface="Calibri" pitchFamily="34" charset="0"/>
                      </a:endParaRPr>
                    </a:p>
                  </a:txBody>
                  <a:tcPr marL="68580" marR="68580" marT="9525" marB="0" anchor="ctr"/>
                </a:tc>
                <a:tc gridSpan="5">
                  <a:txBody>
                    <a:bodyPr/>
                    <a:lstStyle/>
                    <a:p>
                      <a:pPr>
                        <a:lnSpc>
                          <a:spcPct val="115000"/>
                        </a:lnSpc>
                        <a:spcAft>
                          <a:spcPts val="1000"/>
                        </a:spcAft>
                      </a:pPr>
                      <a:r>
                        <a:rPr lang="en-US" sz="1800" b="0" dirty="0">
                          <a:solidFill>
                            <a:srgbClr val="241F1F"/>
                          </a:solidFill>
                          <a:latin typeface="Calibri" pitchFamily="34" charset="0"/>
                          <a:ea typeface="TimesNewRomanPSMT"/>
                          <a:cs typeface="Calibri" pitchFamily="34" charset="0"/>
                        </a:rPr>
                        <a:t>Rearing of dual purpose poultry bird </a:t>
                      </a:r>
                      <a:r>
                        <a:rPr lang="en-US" sz="1800" b="0" dirty="0" smtClean="0">
                          <a:solidFill>
                            <a:srgbClr val="241F1F"/>
                          </a:solidFill>
                          <a:latin typeface="Calibri" pitchFamily="34" charset="0"/>
                          <a:ea typeface="TimesNewRomanPSMT"/>
                          <a:cs typeface="Calibri" pitchFamily="34" charset="0"/>
                        </a:rPr>
                        <a:t>“</a:t>
                      </a:r>
                      <a:r>
                        <a:rPr lang="en-US" sz="1800" b="0" dirty="0" err="1" smtClean="0">
                          <a:solidFill>
                            <a:srgbClr val="241F1F"/>
                          </a:solidFill>
                          <a:latin typeface="Calibri" pitchFamily="34" charset="0"/>
                          <a:ea typeface="TimesNewRomanPSMT"/>
                          <a:cs typeface="Calibri" pitchFamily="34" charset="0"/>
                        </a:rPr>
                        <a:t>Kadaknath</a:t>
                      </a:r>
                      <a:r>
                        <a:rPr lang="en-US" sz="1800" b="0" dirty="0" smtClean="0">
                          <a:solidFill>
                            <a:srgbClr val="241F1F"/>
                          </a:solidFill>
                          <a:latin typeface="Calibri" pitchFamily="34" charset="0"/>
                          <a:ea typeface="TimesNewRomanPSMT"/>
                          <a:cs typeface="Calibri" pitchFamily="34" charset="0"/>
                        </a:rPr>
                        <a:t>”, </a:t>
                      </a:r>
                      <a:r>
                        <a:rPr lang="en-US" sz="1800" b="0" dirty="0">
                          <a:solidFill>
                            <a:srgbClr val="241F1F"/>
                          </a:solidFill>
                          <a:latin typeface="Calibri" pitchFamily="34" charset="0"/>
                          <a:ea typeface="TimesNewRomanPSMT"/>
                          <a:cs typeface="Calibri" pitchFamily="34" charset="0"/>
                        </a:rPr>
                        <a:t>body weight </a:t>
                      </a:r>
                      <a:r>
                        <a:rPr lang="en-US" sz="1800" b="0" dirty="0" smtClean="0">
                          <a:solidFill>
                            <a:srgbClr val="241F1F"/>
                          </a:solidFill>
                          <a:latin typeface="Calibri" pitchFamily="34" charset="0"/>
                          <a:ea typeface="TimesNewRomanPSMT"/>
                          <a:cs typeface="Calibri" pitchFamily="34" charset="0"/>
                        </a:rPr>
                        <a:t>1400 g/ </a:t>
                      </a:r>
                      <a:r>
                        <a:rPr lang="en-US" sz="1800" b="0" dirty="0">
                          <a:solidFill>
                            <a:srgbClr val="241F1F"/>
                          </a:solidFill>
                          <a:latin typeface="Calibri" pitchFamily="34" charset="0"/>
                          <a:ea typeface="TimesNewRomanPSMT"/>
                          <a:cs typeface="Calibri" pitchFamily="34" charset="0"/>
                        </a:rPr>
                        <a:t>20weeks, egg laying capacity </a:t>
                      </a:r>
                      <a:r>
                        <a:rPr lang="en-US" sz="1800" b="0" dirty="0" smtClean="0">
                          <a:solidFill>
                            <a:srgbClr val="241F1F"/>
                          </a:solidFill>
                          <a:latin typeface="Calibri" pitchFamily="34" charset="0"/>
                          <a:ea typeface="TimesNewRomanPSMT"/>
                          <a:cs typeface="Calibri" pitchFamily="34" charset="0"/>
                        </a:rPr>
                        <a:t>185 nos. of </a:t>
                      </a:r>
                      <a:r>
                        <a:rPr lang="en-US" sz="1800" b="0" dirty="0">
                          <a:solidFill>
                            <a:srgbClr val="241F1F"/>
                          </a:solidFill>
                          <a:latin typeface="Calibri" pitchFamily="34" charset="0"/>
                          <a:ea typeface="TimesNewRomanPSMT"/>
                          <a:cs typeface="Calibri" pitchFamily="34" charset="0"/>
                        </a:rPr>
                        <a:t>egg/ </a:t>
                      </a:r>
                      <a:r>
                        <a:rPr lang="en-US" sz="1800" b="0" dirty="0" smtClean="0">
                          <a:solidFill>
                            <a:srgbClr val="241F1F"/>
                          </a:solidFill>
                          <a:latin typeface="Calibri" pitchFamily="34" charset="0"/>
                          <a:ea typeface="TimesNewRomanPSMT"/>
                          <a:cs typeface="Calibri" pitchFamily="34" charset="0"/>
                        </a:rPr>
                        <a:t>year</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770543">
                <a:tc>
                  <a:txBody>
                    <a:bodyPr/>
                    <a:lstStyle/>
                    <a:p>
                      <a:pPr>
                        <a:lnSpc>
                          <a:spcPct val="115000"/>
                        </a:lnSpc>
                        <a:spcAft>
                          <a:spcPts val="0"/>
                        </a:spcAft>
                      </a:pPr>
                      <a:r>
                        <a:rPr lang="en-IN" sz="1600" b="1">
                          <a:latin typeface="Calibri" pitchFamily="34" charset="0"/>
                          <a:ea typeface="Times New Roman"/>
                          <a:cs typeface="Calibri" pitchFamily="34" charset="0"/>
                        </a:rPr>
                        <a:t>Observation Parameters </a:t>
                      </a:r>
                      <a:endParaRPr lang="en-IN" sz="1600">
                        <a:latin typeface="Calibri" pitchFamily="34" charset="0"/>
                        <a:ea typeface="Times New Roman"/>
                        <a:cs typeface="Calibri" pitchFamily="34" charset="0"/>
                      </a:endParaRPr>
                    </a:p>
                  </a:txBody>
                  <a:tcPr marL="68580" marR="68580" marT="9525" marB="0" anchor="ctr"/>
                </a:tc>
                <a:tc gridSpan="2">
                  <a:txBody>
                    <a:bodyPr/>
                    <a:lstStyle/>
                    <a:p>
                      <a:pPr>
                        <a:lnSpc>
                          <a:spcPct val="115000"/>
                        </a:lnSpc>
                        <a:spcAft>
                          <a:spcPts val="0"/>
                        </a:spcAft>
                      </a:pPr>
                      <a:r>
                        <a:rPr lang="en-US" sz="1800" b="0" dirty="0">
                          <a:latin typeface="Calibri" pitchFamily="34" charset="0"/>
                          <a:ea typeface="Times New Roman"/>
                          <a:cs typeface="Calibri" pitchFamily="34" charset="0"/>
                        </a:rPr>
                        <a:t>Body wt./month, No. of eggs produced/year, </a:t>
                      </a:r>
                      <a:r>
                        <a:rPr lang="en-IN" sz="1800" b="0" dirty="0">
                          <a:latin typeface="Calibri" pitchFamily="34" charset="0"/>
                          <a:ea typeface="Times New Roman"/>
                          <a:cs typeface="Calibri" pitchFamily="34" charset="0"/>
                        </a:rPr>
                        <a:t>Net return</a:t>
                      </a:r>
                    </a:p>
                  </a:txBody>
                  <a:tcPr marL="68580" marR="68580" marT="9525" marB="0" anchor="ctr"/>
                </a:tc>
                <a:tc hMerge="1">
                  <a:txBody>
                    <a:bodyPr/>
                    <a:lstStyle/>
                    <a:p>
                      <a:endParaRPr lang="en-IN"/>
                    </a:p>
                  </a:txBody>
                  <a:tcPr/>
                </a:tc>
                <a:tc gridSpan="2">
                  <a:txBody>
                    <a:bodyPr/>
                    <a:lstStyle/>
                    <a:p>
                      <a:pPr>
                        <a:lnSpc>
                          <a:spcPct val="115000"/>
                        </a:lnSpc>
                        <a:spcAft>
                          <a:spcPts val="0"/>
                        </a:spcAft>
                      </a:pPr>
                      <a:r>
                        <a:rPr lang="en-IN" sz="1800" b="0" dirty="0">
                          <a:latin typeface="Calibri" pitchFamily="34" charset="0"/>
                          <a:ea typeface="Times New Roman"/>
                          <a:cs typeface="Calibri" pitchFamily="34" charset="0"/>
                        </a:rPr>
                        <a:t>Performance Indicator</a:t>
                      </a:r>
                    </a:p>
                  </a:txBody>
                  <a:tcPr marL="68580" marR="68580" marT="9525" marB="0" anchor="ctr"/>
                </a:tc>
                <a:tc hMerge="1">
                  <a:txBody>
                    <a:bodyPr/>
                    <a:lstStyle/>
                    <a:p>
                      <a:endParaRPr lang="en-IN"/>
                    </a:p>
                  </a:txBody>
                  <a:tcPr/>
                </a:tc>
                <a:tc>
                  <a:txBody>
                    <a:bodyPr/>
                    <a:lstStyle/>
                    <a:p>
                      <a:pPr>
                        <a:lnSpc>
                          <a:spcPct val="115000"/>
                        </a:lnSpc>
                        <a:spcAft>
                          <a:spcPts val="0"/>
                        </a:spcAft>
                      </a:pPr>
                      <a:r>
                        <a:rPr lang="en-US" sz="1800" b="0" dirty="0">
                          <a:latin typeface="Calibri" pitchFamily="34" charset="0"/>
                          <a:ea typeface="Times New Roman"/>
                          <a:cs typeface="Calibri" pitchFamily="34" charset="0"/>
                        </a:rPr>
                        <a:t>B:C ratio, </a:t>
                      </a:r>
                      <a:endParaRPr lang="en-IN" sz="1800" b="0" dirty="0">
                        <a:latin typeface="Calibri" pitchFamily="34" charset="0"/>
                        <a:ea typeface="Times New Roman"/>
                        <a:cs typeface="Calibri" pitchFamily="34" charset="0"/>
                      </a:endParaRPr>
                    </a:p>
                  </a:txBody>
                  <a:tcPr marL="68580" marR="68580" marT="9525" marB="0" anchor="ctr"/>
                </a:tc>
              </a:tr>
              <a:tr h="498748">
                <a:tc>
                  <a:txBody>
                    <a:bodyPr/>
                    <a:lstStyle/>
                    <a:p>
                      <a:pPr>
                        <a:lnSpc>
                          <a:spcPct val="115000"/>
                        </a:lnSpc>
                        <a:spcAft>
                          <a:spcPts val="0"/>
                        </a:spcAft>
                      </a:pPr>
                      <a:r>
                        <a:rPr lang="en-US" sz="1600" b="1" dirty="0">
                          <a:latin typeface="Calibri" pitchFamily="34" charset="0"/>
                          <a:ea typeface="Times New Roman"/>
                          <a:cs typeface="Calibri" pitchFamily="34" charset="0"/>
                        </a:rPr>
                        <a:t>farmers feedback </a:t>
                      </a:r>
                      <a:endParaRPr lang="en-IN" sz="1600" b="1" dirty="0">
                        <a:latin typeface="Calibri" pitchFamily="34" charset="0"/>
                        <a:ea typeface="Times New Roman"/>
                        <a:cs typeface="Calibri" pitchFamily="34" charset="0"/>
                      </a:endParaRPr>
                    </a:p>
                  </a:txBody>
                  <a:tcPr marL="68580" marR="68580" marT="9525" marB="0" anchor="ctr"/>
                </a:tc>
                <a:tc gridSpan="2">
                  <a:txBody>
                    <a:bodyPr/>
                    <a:lstStyle/>
                    <a:p>
                      <a:pPr>
                        <a:lnSpc>
                          <a:spcPct val="115000"/>
                        </a:lnSpc>
                      </a:pPr>
                      <a:endParaRPr lang="en-IN" sz="1800" b="1">
                        <a:latin typeface="Calibri" pitchFamily="34" charset="0"/>
                        <a:cs typeface="Calibri" pitchFamily="34" charset="0"/>
                      </a:endParaRPr>
                    </a:p>
                  </a:txBody>
                  <a:tcPr marL="68580" marR="68580" marT="9525" marB="0" anchor="ctr"/>
                </a:tc>
                <a:tc hMerge="1">
                  <a:txBody>
                    <a:bodyPr/>
                    <a:lstStyle/>
                    <a:p>
                      <a:endParaRPr lang="en-IN"/>
                    </a:p>
                  </a:txBody>
                  <a:tcPr/>
                </a:tc>
                <a:tc gridSpan="2">
                  <a:txBody>
                    <a:bodyPr/>
                    <a:lstStyle/>
                    <a:p>
                      <a:pPr>
                        <a:lnSpc>
                          <a:spcPct val="115000"/>
                        </a:lnSpc>
                      </a:pPr>
                      <a:endParaRPr lang="en-IN" sz="1800" b="1">
                        <a:latin typeface="Calibri" pitchFamily="34" charset="0"/>
                        <a:cs typeface="Calibri" pitchFamily="34" charset="0"/>
                      </a:endParaRPr>
                    </a:p>
                  </a:txBody>
                  <a:tcPr marL="68580" marR="68580" marT="9525" marB="0" anchor="ctr"/>
                </a:tc>
                <a:tc hMerge="1">
                  <a:txBody>
                    <a:bodyPr/>
                    <a:lstStyle/>
                    <a:p>
                      <a:endParaRPr lang="en-IN"/>
                    </a:p>
                  </a:txBody>
                  <a:tcPr/>
                </a:tc>
                <a:tc>
                  <a:txBody>
                    <a:bodyPr/>
                    <a:lstStyle/>
                    <a:p>
                      <a:pPr>
                        <a:lnSpc>
                          <a:spcPct val="115000"/>
                        </a:lnSpc>
                      </a:pPr>
                      <a:endParaRPr lang="en-IN" sz="1800" b="1" dirty="0">
                        <a:latin typeface="Calibri" pitchFamily="34" charset="0"/>
                        <a:cs typeface="Calibri" pitchFamily="34" charset="0"/>
                      </a:endParaRPr>
                    </a:p>
                  </a:txBody>
                  <a:tcPr marL="68580" marR="68580" marT="9525" marB="0" anchor="ctr"/>
                </a:tc>
              </a:tr>
              <a:tr h="611761">
                <a:tc>
                  <a:txBody>
                    <a:bodyPr/>
                    <a:lstStyle/>
                    <a:p>
                      <a:pPr>
                        <a:lnSpc>
                          <a:spcPct val="115000"/>
                        </a:lnSpc>
                        <a:spcAft>
                          <a:spcPts val="0"/>
                        </a:spcAft>
                      </a:pPr>
                      <a:r>
                        <a:rPr lang="en-IN" sz="1600" b="1">
                          <a:latin typeface="Calibri" pitchFamily="34" charset="0"/>
                          <a:ea typeface="Times New Roman"/>
                          <a:cs typeface="Calibri" pitchFamily="34" charset="0"/>
                        </a:rPr>
                        <a:t>Scientist(s) to be involved </a:t>
                      </a:r>
                      <a:endParaRPr lang="en-IN" sz="1600">
                        <a:latin typeface="Calibri" pitchFamily="34" charset="0"/>
                        <a:ea typeface="Times New Roman"/>
                        <a:cs typeface="Calibri" pitchFamily="34" charset="0"/>
                      </a:endParaRPr>
                    </a:p>
                  </a:txBody>
                  <a:tcPr marL="68580" marR="68580" marT="9525" marB="0" anchor="ctr"/>
                </a:tc>
                <a:tc gridSpan="5">
                  <a:txBody>
                    <a:bodyPr/>
                    <a:lstStyle/>
                    <a:p>
                      <a:pPr>
                        <a:lnSpc>
                          <a:spcPct val="115000"/>
                        </a:lnSpc>
                        <a:spcAft>
                          <a:spcPts val="0"/>
                        </a:spcAft>
                      </a:pPr>
                      <a:r>
                        <a:rPr lang="en-US" sz="1800" b="0" dirty="0" smtClean="0">
                          <a:latin typeface="Calibri" pitchFamily="34" charset="0"/>
                          <a:ea typeface="Times New Roman"/>
                          <a:cs typeface="Calibri" pitchFamily="34" charset="0"/>
                        </a:rPr>
                        <a:t>Mr.</a:t>
                      </a:r>
                      <a:r>
                        <a:rPr lang="en-US" sz="1800" b="0" baseline="0" dirty="0" smtClean="0">
                          <a:latin typeface="Calibri" pitchFamily="34" charset="0"/>
                          <a:ea typeface="Times New Roman"/>
                          <a:cs typeface="Calibri" pitchFamily="34" charset="0"/>
                        </a:rPr>
                        <a:t> </a:t>
                      </a:r>
                      <a:r>
                        <a:rPr lang="en-US" sz="1800" b="0" baseline="0" dirty="0" err="1" smtClean="0">
                          <a:latin typeface="Calibri" pitchFamily="34" charset="0"/>
                          <a:ea typeface="Times New Roman"/>
                          <a:cs typeface="Calibri" pitchFamily="34" charset="0"/>
                        </a:rPr>
                        <a:t>Sibaprasad</a:t>
                      </a:r>
                      <a:r>
                        <a:rPr lang="en-US" sz="1800" b="0" baseline="0" dirty="0" smtClean="0">
                          <a:latin typeface="Calibri" pitchFamily="34" charset="0"/>
                          <a:ea typeface="Times New Roman"/>
                          <a:cs typeface="Calibri" pitchFamily="34" charset="0"/>
                        </a:rPr>
                        <a:t> </a:t>
                      </a:r>
                      <a:r>
                        <a:rPr lang="en-US" sz="1800" b="0" baseline="0" dirty="0" err="1" smtClean="0">
                          <a:latin typeface="Calibri" pitchFamily="34" charset="0"/>
                          <a:ea typeface="Times New Roman"/>
                          <a:cs typeface="Calibri" pitchFamily="34" charset="0"/>
                        </a:rPr>
                        <a:t>Mishra</a:t>
                      </a:r>
                      <a:r>
                        <a:rPr lang="en-US" sz="1800" b="0" baseline="0" dirty="0" smtClean="0">
                          <a:latin typeface="Calibri" pitchFamily="34" charset="0"/>
                          <a:ea typeface="Times New Roman"/>
                          <a:cs typeface="Calibri" pitchFamily="34" charset="0"/>
                        </a:rPr>
                        <a:t> , PA (Horticulture)</a:t>
                      </a:r>
                      <a:endParaRPr lang="en-IN" sz="1800" b="0" dirty="0">
                        <a:latin typeface="Calibri" pitchFamily="34" charset="0"/>
                        <a:ea typeface="Times New Roman"/>
                        <a:cs typeface="Calibri" pitchFamily="34"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 y="2"/>
          <a:ext cx="9144000" cy="6764913"/>
        </p:xfrm>
        <a:graphic>
          <a:graphicData uri="http://schemas.openxmlformats.org/drawingml/2006/table">
            <a:tbl>
              <a:tblPr firstRow="1" bandRow="1">
                <a:tableStyleId>{5940675A-B579-460E-94D1-54222C63F5DA}</a:tableStyleId>
              </a:tblPr>
              <a:tblGrid>
                <a:gridCol w="1859797"/>
                <a:gridCol w="3177153"/>
                <a:gridCol w="309966"/>
                <a:gridCol w="1073339"/>
                <a:gridCol w="553983"/>
                <a:gridCol w="697424"/>
                <a:gridCol w="1472338"/>
              </a:tblGrid>
              <a:tr h="522458">
                <a:tc>
                  <a:txBody>
                    <a:bodyPr/>
                    <a:lstStyle/>
                    <a:p>
                      <a:pPr>
                        <a:lnSpc>
                          <a:spcPct val="115000"/>
                        </a:lnSpc>
                        <a:spcAft>
                          <a:spcPts val="0"/>
                        </a:spcAft>
                      </a:pPr>
                      <a:r>
                        <a:rPr lang="en-IN" sz="1600" b="1" dirty="0">
                          <a:latin typeface="+mn-lt"/>
                          <a:ea typeface="Times New Roman"/>
                          <a:cs typeface="Times New Roman" pitchFamily="18" charset="0"/>
                        </a:rPr>
                        <a:t>FLD  No. </a:t>
                      </a:r>
                      <a:r>
                        <a:rPr lang="en-IN" sz="1600" b="1" dirty="0" smtClean="0">
                          <a:latin typeface="+mn-lt"/>
                          <a:ea typeface="Times New Roman"/>
                          <a:cs typeface="Times New Roman" pitchFamily="18" charset="0"/>
                        </a:rPr>
                        <a:t>19</a:t>
                      </a:r>
                      <a:endParaRPr lang="en-IN" sz="1600" dirty="0">
                        <a:latin typeface="+mn-lt"/>
                        <a:ea typeface="Times New Roman"/>
                        <a:cs typeface="Times New Roman" pitchFamily="18" charset="0"/>
                      </a:endParaRPr>
                    </a:p>
                  </a:txBody>
                  <a:tcPr marL="68580" marR="68580" marT="9525" marB="0" anchor="ctr">
                    <a:solidFill>
                      <a:srgbClr val="FFCC99"/>
                    </a:solidFill>
                  </a:tcPr>
                </a:tc>
                <a:tc gridSpan="6">
                  <a:txBody>
                    <a:bodyPr/>
                    <a:lstStyle/>
                    <a:p>
                      <a:pPr marL="17780">
                        <a:lnSpc>
                          <a:spcPct val="115000"/>
                        </a:lnSpc>
                        <a:spcAft>
                          <a:spcPts val="0"/>
                        </a:spcAft>
                      </a:pPr>
                      <a:r>
                        <a:rPr lang="en-US" sz="1600" b="1" dirty="0" smtClean="0">
                          <a:latin typeface="+mn-lt"/>
                          <a:ea typeface="Times New Roman"/>
                          <a:cs typeface="Times New Roman" pitchFamily="18" charset="0"/>
                        </a:rPr>
                        <a:t> </a:t>
                      </a:r>
                      <a:r>
                        <a:rPr lang="en-US" sz="1600" b="1" dirty="0">
                          <a:latin typeface="+mn-lt"/>
                          <a:ea typeface="Times New Roman"/>
                          <a:cs typeface="Times New Roman" pitchFamily="18" charset="0"/>
                        </a:rPr>
                        <a:t>Demonstration on effectiveness of short technology videos on technology adoption</a:t>
                      </a:r>
                      <a:endParaRPr lang="en-IN" sz="1600" dirty="0">
                        <a:latin typeface="+mn-lt"/>
                        <a:ea typeface="Times New Roman"/>
                        <a:cs typeface="Times New Roman" pitchFamily="18" charset="0"/>
                      </a:endParaRPr>
                    </a:p>
                  </a:txBody>
                  <a:tcPr marL="68580" marR="68580" marT="9525" marB="0" anchor="ctr">
                    <a:solidFill>
                      <a:srgbClr val="92D050"/>
                    </a:solidFill>
                  </a:tcPr>
                </a:tc>
                <a:tc hMerge="1">
                  <a:txBody>
                    <a:bodyPr/>
                    <a:lstStyle/>
                    <a:p>
                      <a:endParaRPr lang="en-IN"/>
                    </a:p>
                  </a:txBody>
                  <a:tcPr>
                    <a:solidFill>
                      <a:srgbClr val="FFCC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04275">
                <a:tc>
                  <a:txBody>
                    <a:bodyPr/>
                    <a:lstStyle/>
                    <a:p>
                      <a:pPr>
                        <a:lnSpc>
                          <a:spcPct val="115000"/>
                        </a:lnSpc>
                        <a:spcAft>
                          <a:spcPts val="0"/>
                        </a:spcAft>
                      </a:pPr>
                      <a:r>
                        <a:rPr lang="en-IN" sz="1600" b="1">
                          <a:latin typeface="+mn-lt"/>
                          <a:ea typeface="Times New Roman"/>
                          <a:cs typeface="Times New Roman" pitchFamily="18" charset="0"/>
                        </a:rPr>
                        <a:t>Season &amp; Year </a:t>
                      </a:r>
                      <a:endParaRPr lang="en-IN" sz="160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smtClean="0">
                          <a:latin typeface="+mn-lt"/>
                          <a:ea typeface="Times New Roman"/>
                          <a:cs typeface="Times New Roman" pitchFamily="18" charset="0"/>
                        </a:rPr>
                        <a:t>Rabi, 2020-21</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dirty="0">
                          <a:latin typeface="+mn-lt"/>
                          <a:ea typeface="Times New Roman"/>
                          <a:cs typeface="Times New Roman" pitchFamily="18" charset="0"/>
                        </a:rPr>
                        <a:t>No. of Demo </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a:latin typeface="+mn-lt"/>
                          <a:ea typeface="Times New Roman"/>
                          <a:cs typeface="Times New Roman" pitchFamily="18" charset="0"/>
                        </a:rPr>
                        <a:t>10</a:t>
                      </a:r>
                      <a:endParaRPr lang="en-IN" sz="1600" b="1" dirty="0">
                        <a:latin typeface="+mn-lt"/>
                        <a:ea typeface="Times New Roman"/>
                        <a:cs typeface="Times New Roman" pitchFamily="18" charset="0"/>
                      </a:endParaRPr>
                    </a:p>
                  </a:txBody>
                  <a:tcPr marL="68580" marR="68580" marT="9525" marB="0" anchor="ctr"/>
                </a:tc>
              </a:tr>
              <a:tr h="645955">
                <a:tc>
                  <a:txBody>
                    <a:bodyPr/>
                    <a:lstStyle/>
                    <a:p>
                      <a:pPr>
                        <a:lnSpc>
                          <a:spcPct val="115000"/>
                        </a:lnSpc>
                        <a:spcAft>
                          <a:spcPts val="0"/>
                        </a:spcAft>
                      </a:pPr>
                      <a:r>
                        <a:rPr lang="en-IN" sz="1600" b="1">
                          <a:latin typeface="+mn-lt"/>
                          <a:ea typeface="Times New Roman"/>
                          <a:cs typeface="Times New Roman" pitchFamily="18" charset="0"/>
                        </a:rPr>
                        <a:t>Crop / commodity </a:t>
                      </a:r>
                      <a:endParaRPr lang="en-IN" sz="160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err="1" smtClean="0">
                          <a:latin typeface="+mn-lt"/>
                          <a:ea typeface="Times New Roman"/>
                          <a:cs typeface="Times New Roman" pitchFamily="18" charset="0"/>
                        </a:rPr>
                        <a:t>Vermicompost</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mn-lt"/>
                          <a:ea typeface="Times New Roman"/>
                          <a:cs typeface="Times New Roman" pitchFamily="18" charset="0"/>
                        </a:rPr>
                        <a:t>Farming Situation </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b="1" dirty="0" smtClean="0">
                          <a:latin typeface="+mn-lt"/>
                          <a:ea typeface="Times New Roman"/>
                          <a:cs typeface="Times New Roman" pitchFamily="18" charset="0"/>
                        </a:rPr>
                        <a:t>Irrigated</a:t>
                      </a:r>
                      <a:r>
                        <a:rPr lang="en-US" sz="1600" b="1" baseline="0" dirty="0" smtClean="0">
                          <a:latin typeface="+mn-lt"/>
                          <a:ea typeface="Times New Roman"/>
                          <a:cs typeface="Times New Roman" pitchFamily="18" charset="0"/>
                        </a:rPr>
                        <a:t> ,medium land</a:t>
                      </a:r>
                      <a:endParaRPr lang="en-IN" sz="1600" b="1" dirty="0">
                        <a:latin typeface="+mn-lt"/>
                        <a:ea typeface="Times New Roman"/>
                        <a:cs typeface="Times New Roman" pitchFamily="18" charset="0"/>
                      </a:endParaRPr>
                    </a:p>
                  </a:txBody>
                  <a:tcPr marL="68580" marR="68580" marT="9525" marB="0" anchor="ctr"/>
                </a:tc>
              </a:tr>
              <a:tr h="880593">
                <a:tc>
                  <a:txBody>
                    <a:bodyPr/>
                    <a:lstStyle/>
                    <a:p>
                      <a:pPr>
                        <a:lnSpc>
                          <a:spcPct val="115000"/>
                        </a:lnSpc>
                        <a:spcAft>
                          <a:spcPts val="0"/>
                        </a:spcAft>
                      </a:pPr>
                      <a:r>
                        <a:rPr lang="en-IN" sz="1600" b="1">
                          <a:latin typeface="+mn-lt"/>
                          <a:ea typeface="Times New Roman"/>
                          <a:cs typeface="Times New Roman" pitchFamily="18" charset="0"/>
                        </a:rPr>
                        <a:t>Problem  diagnosed </a:t>
                      </a:r>
                      <a:endParaRPr lang="en-IN" sz="160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mn-lt"/>
                          <a:ea typeface="Times New Roman"/>
                          <a:cs typeface="Times New Roman" pitchFamily="18" charset="0"/>
                        </a:rPr>
                        <a:t>Less efficacy of existing dissemination modes i.e. text messages/verbal advisory </a:t>
                      </a:r>
                      <a:endParaRPr lang="en-IN" sz="1600" b="1" dirty="0">
                        <a:latin typeface="+mn-lt"/>
                        <a:ea typeface="Times New Roman"/>
                        <a:cs typeface="Times New Roman" pitchFamily="18" charset="0"/>
                      </a:endParaRPr>
                    </a:p>
                  </a:txBody>
                  <a:tcPr marL="68580" marR="68580" marT="9525" marB="0" anchor="ctr"/>
                </a:tc>
                <a:tc hMerge="1">
                  <a:txBody>
                    <a:bodyPr/>
                    <a:lstStyle/>
                    <a:p>
                      <a:pPr>
                        <a:lnSpc>
                          <a:spcPct val="115000"/>
                        </a:lnSpc>
                        <a:spcAft>
                          <a:spcPts val="0"/>
                        </a:spcAft>
                      </a:pPr>
                      <a:endParaRPr lang="en-IN" sz="1600">
                        <a:latin typeface="Times New Roman" pitchFamily="18" charset="0"/>
                        <a:ea typeface="Times New Roman"/>
                        <a:cs typeface="Times New Roman" pitchFamily="18" charset="0"/>
                      </a:endParaRPr>
                    </a:p>
                  </a:txBody>
                  <a:tcPr marL="68580" marR="68580" marT="9525" marB="0" anchor="ctr"/>
                </a:tc>
                <a:tc gridSpan="3">
                  <a:txBody>
                    <a:bodyPr/>
                    <a:lstStyle/>
                    <a:p>
                      <a:pPr>
                        <a:lnSpc>
                          <a:spcPct val="115000"/>
                        </a:lnSpc>
                        <a:spcAft>
                          <a:spcPts val="0"/>
                        </a:spcAft>
                      </a:pPr>
                      <a:r>
                        <a:rPr lang="en-IN" sz="1600" b="1">
                          <a:latin typeface="+mn-lt"/>
                          <a:ea typeface="Times New Roman"/>
                          <a:cs typeface="Times New Roman" pitchFamily="18" charset="0"/>
                        </a:rPr>
                        <a:t>Spread and intensity of problem</a:t>
                      </a:r>
                    </a:p>
                  </a:txBody>
                  <a:tcPr marL="68580" marR="68580" marT="9525" marB="0" anchor="ctr"/>
                </a:tc>
                <a:tc hMerge="1">
                  <a:txBody>
                    <a:bodyPr/>
                    <a:lstStyle/>
                    <a:p>
                      <a:endParaRPr lang="en-IN"/>
                    </a:p>
                  </a:txBody>
                  <a:tcPr/>
                </a:tc>
                <a:tc hMerge="1">
                  <a:txBody>
                    <a:bodyPr/>
                    <a:lstStyle/>
                    <a:p>
                      <a:endParaRPr lang="en-IN"/>
                    </a:p>
                  </a:txBody>
                  <a:tcPr/>
                </a:tc>
                <a:tc>
                  <a:txBody>
                    <a:bodyPr/>
                    <a:lstStyle/>
                    <a:p>
                      <a:pPr>
                        <a:lnSpc>
                          <a:spcPct val="115000"/>
                        </a:lnSpc>
                        <a:spcAft>
                          <a:spcPts val="0"/>
                        </a:spcAft>
                      </a:pPr>
                      <a:r>
                        <a:rPr lang="en-US" sz="1600">
                          <a:latin typeface="+mn-lt"/>
                          <a:ea typeface="Times New Roman"/>
                          <a:cs typeface="Times New Roman" pitchFamily="18" charset="0"/>
                        </a:rPr>
                        <a:t>-</a:t>
                      </a:r>
                      <a:endParaRPr lang="en-IN" sz="1600">
                        <a:latin typeface="+mn-lt"/>
                        <a:ea typeface="Times New Roman"/>
                        <a:cs typeface="Times New Roman" pitchFamily="18" charset="0"/>
                      </a:endParaRPr>
                    </a:p>
                  </a:txBody>
                  <a:tcPr marL="68580" marR="68580" marT="9525" marB="0" anchor="ctr"/>
                </a:tc>
              </a:tr>
              <a:tr h="404275">
                <a:tc>
                  <a:txBody>
                    <a:bodyPr/>
                    <a:lstStyle/>
                    <a:p>
                      <a:pPr>
                        <a:lnSpc>
                          <a:spcPct val="115000"/>
                        </a:lnSpc>
                        <a:spcAft>
                          <a:spcPts val="0"/>
                        </a:spcAft>
                      </a:pPr>
                      <a:r>
                        <a:rPr lang="en-IN" sz="1600" b="1">
                          <a:latin typeface="+mn-lt"/>
                          <a:ea typeface="Times New Roman"/>
                          <a:cs typeface="Times New Roman" pitchFamily="18" charset="0"/>
                        </a:rPr>
                        <a:t>FP </a:t>
                      </a:r>
                      <a:endParaRPr lang="en-IN" sz="1600">
                        <a:latin typeface="+mn-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a:latin typeface="+mn-lt"/>
                          <a:ea typeface="Times New Roman"/>
                          <a:cs typeface="Times New Roman" pitchFamily="18" charset="0"/>
                        </a:rPr>
                        <a:t>Farmers are getting text messages and advisories from various organization</a:t>
                      </a:r>
                      <a:r>
                        <a:rPr lang="en-IN" sz="1600" b="1" dirty="0">
                          <a:latin typeface="+mn-lt"/>
                          <a:ea typeface="Times New Roman"/>
                          <a:cs typeface="Times New Roman" pitchFamily="18" charset="0"/>
                        </a:rPr>
                        <a:t> </a:t>
                      </a: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116969">
                <a:tc>
                  <a:txBody>
                    <a:bodyPr/>
                    <a:lstStyle/>
                    <a:p>
                      <a:pPr>
                        <a:lnSpc>
                          <a:spcPct val="115000"/>
                        </a:lnSpc>
                        <a:spcAft>
                          <a:spcPts val="0"/>
                        </a:spcAft>
                      </a:pPr>
                      <a:r>
                        <a:rPr lang="en-US" sz="1600" b="1">
                          <a:latin typeface="+mn-lt"/>
                          <a:ea typeface="Times New Roman"/>
                          <a:cs typeface="Times New Roman" pitchFamily="18" charset="0"/>
                        </a:rPr>
                        <a:t>Demo </a:t>
                      </a:r>
                      <a:endParaRPr lang="en-IN" sz="1600">
                        <a:latin typeface="+mn-lt"/>
                        <a:ea typeface="Times New Roman"/>
                        <a:cs typeface="Times New Roman" pitchFamily="18" charset="0"/>
                      </a:endParaRPr>
                    </a:p>
                  </a:txBody>
                  <a:tcPr marL="68580" marR="68580" marT="9525" marB="0" anchor="ctr"/>
                </a:tc>
                <a:tc gridSpan="4">
                  <a:txBody>
                    <a:bodyPr/>
                    <a:lstStyle/>
                    <a:p>
                      <a:pPr>
                        <a:lnSpc>
                          <a:spcPct val="115000"/>
                        </a:lnSpc>
                        <a:spcAft>
                          <a:spcPts val="0"/>
                        </a:spcAft>
                      </a:pPr>
                      <a:r>
                        <a:rPr lang="en-US" sz="1600" b="1" dirty="0" smtClean="0">
                          <a:latin typeface="+mn-lt"/>
                          <a:ea typeface="Times New Roman"/>
                          <a:cs typeface="Times New Roman" pitchFamily="18" charset="0"/>
                        </a:rPr>
                        <a:t>Preparation of </a:t>
                      </a:r>
                      <a:r>
                        <a:rPr lang="en-US" sz="1600" b="1" dirty="0">
                          <a:latin typeface="+mn-lt"/>
                          <a:ea typeface="Times New Roman"/>
                          <a:cs typeface="Times New Roman" pitchFamily="18" charset="0"/>
                        </a:rPr>
                        <a:t>small videos (1.5-2.0 minutes) on different activities of production process of </a:t>
                      </a:r>
                      <a:r>
                        <a:rPr lang="en-US" sz="1600" b="1" dirty="0" err="1" smtClean="0">
                          <a:latin typeface="+mn-lt"/>
                          <a:ea typeface="Times New Roman"/>
                          <a:cs typeface="Times New Roman" pitchFamily="18" charset="0"/>
                        </a:rPr>
                        <a:t>vermicomposting</a:t>
                      </a:r>
                      <a:r>
                        <a:rPr lang="en-US" sz="1600" b="1" dirty="0" smtClean="0">
                          <a:latin typeface="+mn-lt"/>
                          <a:ea typeface="Times New Roman"/>
                          <a:cs typeface="Times New Roman" pitchFamily="18" charset="0"/>
                        </a:rPr>
                        <a:t> </a:t>
                      </a:r>
                      <a:r>
                        <a:rPr lang="en-US" sz="1600" b="1" dirty="0">
                          <a:latin typeface="+mn-lt"/>
                          <a:ea typeface="Times New Roman"/>
                          <a:cs typeface="Times New Roman" pitchFamily="18" charset="0"/>
                        </a:rPr>
                        <a:t>and the same will be sent through </a:t>
                      </a:r>
                      <a:r>
                        <a:rPr lang="en-US" sz="1600" b="1" dirty="0" err="1">
                          <a:latin typeface="+mn-lt"/>
                          <a:ea typeface="Times New Roman"/>
                          <a:cs typeface="Times New Roman" pitchFamily="18" charset="0"/>
                        </a:rPr>
                        <a:t>whatsapp</a:t>
                      </a:r>
                      <a:r>
                        <a:rPr lang="en-US" sz="1600" b="1" dirty="0">
                          <a:latin typeface="+mn-lt"/>
                          <a:ea typeface="Times New Roman"/>
                          <a:cs typeface="Times New Roman" pitchFamily="18" charset="0"/>
                        </a:rPr>
                        <a:t> to the identified farmers</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pPr>
                        <a:lnSpc>
                          <a:spcPct val="115000"/>
                        </a:lnSpc>
                        <a:spcAft>
                          <a:spcPts val="0"/>
                        </a:spcAft>
                      </a:pPr>
                      <a:endParaRPr lang="en-IN" sz="1600" dirty="0">
                        <a:latin typeface="+mn-lt"/>
                        <a:ea typeface="Times New Roman"/>
                        <a:cs typeface="Times New Roman" pitchFamily="18" charset="0"/>
                      </a:endParaRPr>
                    </a:p>
                  </a:txBody>
                  <a:tcPr marL="68580" marR="68580" marT="9525" marB="0" anchor="ctr"/>
                </a:tc>
                <a:tc gridSpan="2">
                  <a:txBody>
                    <a:bodyPr/>
                    <a:lstStyle/>
                    <a:p>
                      <a:pPr>
                        <a:lnSpc>
                          <a:spcPct val="115000"/>
                        </a:lnSpc>
                        <a:spcAft>
                          <a:spcPts val="0"/>
                        </a:spcAft>
                      </a:pPr>
                      <a:r>
                        <a:rPr lang="en-US" sz="1600" b="1" dirty="0">
                          <a:latin typeface="+mn-lt"/>
                          <a:ea typeface="Times New Roman"/>
                          <a:cs typeface="Times New Roman" pitchFamily="18" charset="0"/>
                        </a:rPr>
                        <a:t>Source : </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r>
              <a:tr h="610708">
                <a:tc>
                  <a:txBody>
                    <a:bodyPr/>
                    <a:lstStyle/>
                    <a:p>
                      <a:pPr>
                        <a:lnSpc>
                          <a:spcPct val="115000"/>
                        </a:lnSpc>
                        <a:spcAft>
                          <a:spcPts val="0"/>
                        </a:spcAft>
                      </a:pPr>
                      <a:r>
                        <a:rPr lang="en-US" sz="1600" b="1">
                          <a:latin typeface="+mn-lt"/>
                          <a:ea typeface="Times New Roman"/>
                          <a:cs typeface="Times New Roman" pitchFamily="18" charset="0"/>
                        </a:rPr>
                        <a:t>Details of the technology </a:t>
                      </a:r>
                      <a:endParaRPr lang="en-IN" sz="1600">
                        <a:latin typeface="+mn-lt"/>
                        <a:ea typeface="Times New Roman"/>
                        <a:cs typeface="Times New Roman" pitchFamily="18" charset="0"/>
                      </a:endParaRPr>
                    </a:p>
                  </a:txBody>
                  <a:tcPr marL="68580" marR="68580" marT="9525" marB="0" anchor="ctr"/>
                </a:tc>
                <a:tc gridSpan="6">
                  <a:txBody>
                    <a:bodyPr/>
                    <a:lstStyle/>
                    <a:p>
                      <a:pPr>
                        <a:lnSpc>
                          <a:spcPct val="115000"/>
                        </a:lnSpc>
                        <a:spcAft>
                          <a:spcPts val="1000"/>
                        </a:spcAft>
                      </a:pPr>
                      <a:r>
                        <a:rPr lang="en-US" sz="1600" b="1" dirty="0">
                          <a:latin typeface="+mn-lt"/>
                          <a:ea typeface="Times New Roman"/>
                          <a:cs typeface="Times New Roman" pitchFamily="18" charset="0"/>
                        </a:rPr>
                        <a:t>Production packages will be divided into different segments and short videos will be produced and disseminated through </a:t>
                      </a:r>
                      <a:r>
                        <a:rPr lang="en-US" sz="1600" b="1" dirty="0" err="1">
                          <a:latin typeface="+mn-lt"/>
                          <a:ea typeface="Times New Roman"/>
                          <a:cs typeface="Times New Roman" pitchFamily="18" charset="0"/>
                        </a:rPr>
                        <a:t>whatsapp</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170837">
                <a:tc>
                  <a:txBody>
                    <a:bodyPr/>
                    <a:lstStyle/>
                    <a:p>
                      <a:pPr>
                        <a:lnSpc>
                          <a:spcPct val="115000"/>
                        </a:lnSpc>
                        <a:spcAft>
                          <a:spcPts val="0"/>
                        </a:spcAft>
                      </a:pPr>
                      <a:r>
                        <a:rPr lang="en-IN" sz="1600" b="1">
                          <a:latin typeface="+mn-lt"/>
                          <a:ea typeface="Times New Roman"/>
                          <a:cs typeface="Times New Roman" pitchFamily="18" charset="0"/>
                        </a:rPr>
                        <a:t>Observation Parameters </a:t>
                      </a:r>
                      <a:endParaRPr lang="en-IN" sz="1600">
                        <a:latin typeface="+mn-lt"/>
                        <a:ea typeface="Times New Roman"/>
                        <a:cs typeface="Times New Roman" pitchFamily="18" charset="0"/>
                      </a:endParaRPr>
                    </a:p>
                  </a:txBody>
                  <a:tcPr marL="68580" marR="68580" marT="9525" marB="0" anchor="ctr"/>
                </a:tc>
                <a:tc>
                  <a:txBody>
                    <a:bodyPr/>
                    <a:lstStyle/>
                    <a:p>
                      <a:pPr>
                        <a:lnSpc>
                          <a:spcPct val="115000"/>
                        </a:lnSpc>
                        <a:spcAft>
                          <a:spcPts val="0"/>
                        </a:spcAft>
                      </a:pPr>
                      <a:r>
                        <a:rPr lang="en-US" sz="1600" b="1" dirty="0">
                          <a:latin typeface="+mn-lt"/>
                          <a:ea typeface="Calibri"/>
                          <a:cs typeface="Times New Roman" pitchFamily="18" charset="0"/>
                        </a:rPr>
                        <a:t>-Understanding the method and process depicted in the video</a:t>
                      </a:r>
                      <a:endParaRPr lang="en-IN" sz="1600" b="1" dirty="0">
                        <a:latin typeface="+mn-lt"/>
                        <a:ea typeface="Calibri"/>
                        <a:cs typeface="Times New Roman" pitchFamily="18" charset="0"/>
                      </a:endParaRPr>
                    </a:p>
                    <a:p>
                      <a:pPr>
                        <a:lnSpc>
                          <a:spcPct val="115000"/>
                        </a:lnSpc>
                        <a:spcAft>
                          <a:spcPts val="0"/>
                        </a:spcAft>
                      </a:pPr>
                      <a:r>
                        <a:rPr lang="en-US" sz="1600" b="1" dirty="0">
                          <a:latin typeface="+mn-lt"/>
                          <a:ea typeface="Calibri"/>
                          <a:cs typeface="Times New Roman" pitchFamily="18" charset="0"/>
                        </a:rPr>
                        <a:t>-Retention of the message</a:t>
                      </a:r>
                      <a:endParaRPr lang="en-IN" sz="1600" b="1" dirty="0">
                        <a:latin typeface="+mn-lt"/>
                        <a:ea typeface="Calibri"/>
                        <a:cs typeface="Times New Roman" pitchFamily="18" charset="0"/>
                      </a:endParaRPr>
                    </a:p>
                  </a:txBody>
                  <a:tcPr marL="68580" marR="68580" marT="9525" marB="0" anchor="ctr"/>
                </a:tc>
                <a:tc gridSpan="2">
                  <a:txBody>
                    <a:bodyPr/>
                    <a:lstStyle/>
                    <a:p>
                      <a:pPr>
                        <a:lnSpc>
                          <a:spcPct val="115000"/>
                        </a:lnSpc>
                        <a:spcAft>
                          <a:spcPts val="0"/>
                        </a:spcAft>
                      </a:pPr>
                      <a:r>
                        <a:rPr lang="en-IN" sz="1600" b="1" dirty="0">
                          <a:latin typeface="+mn-lt"/>
                          <a:ea typeface="Times New Roman"/>
                          <a:cs typeface="Times New Roman" pitchFamily="18" charset="0"/>
                        </a:rPr>
                        <a:t>Performance Indicator</a:t>
                      </a:r>
                    </a:p>
                  </a:txBody>
                  <a:tcPr marL="68580" marR="68580" marT="9525" marB="0" anchor="ctr"/>
                </a:tc>
                <a:tc hMerge="1">
                  <a:txBody>
                    <a:bodyPr/>
                    <a:lstStyle/>
                    <a:p>
                      <a:endParaRPr lang="en-IN"/>
                    </a:p>
                  </a:txBody>
                  <a:tcPr/>
                </a:tc>
                <a:tc gridSpan="3">
                  <a:txBody>
                    <a:bodyPr/>
                    <a:lstStyle/>
                    <a:p>
                      <a:pPr>
                        <a:lnSpc>
                          <a:spcPct val="115000"/>
                        </a:lnSpc>
                        <a:spcAft>
                          <a:spcPts val="0"/>
                        </a:spcAft>
                      </a:pPr>
                      <a:r>
                        <a:rPr lang="en-US" sz="1600" b="1" dirty="0">
                          <a:latin typeface="+mn-lt"/>
                          <a:ea typeface="Calibri"/>
                          <a:cs typeface="Times New Roman" pitchFamily="18" charset="0"/>
                        </a:rPr>
                        <a:t>-Change in attitude</a:t>
                      </a:r>
                      <a:endParaRPr lang="en-IN" sz="1600" b="1" dirty="0">
                        <a:latin typeface="+mn-lt"/>
                        <a:ea typeface="Calibri"/>
                        <a:cs typeface="Times New Roman" pitchFamily="18" charset="0"/>
                      </a:endParaRPr>
                    </a:p>
                    <a:p>
                      <a:pPr>
                        <a:lnSpc>
                          <a:spcPct val="115000"/>
                        </a:lnSpc>
                        <a:spcAft>
                          <a:spcPts val="0"/>
                        </a:spcAft>
                      </a:pPr>
                      <a:r>
                        <a:rPr lang="en-US" sz="1600" b="1" dirty="0">
                          <a:latin typeface="+mn-lt"/>
                          <a:ea typeface="Calibri"/>
                          <a:cs typeface="Times New Roman" pitchFamily="18" charset="0"/>
                        </a:rPr>
                        <a:t>-Change in perception on expected </a:t>
                      </a:r>
                      <a:r>
                        <a:rPr lang="en-US" sz="1600" b="1" dirty="0" smtClean="0">
                          <a:latin typeface="+mn-lt"/>
                          <a:ea typeface="Calibri"/>
                          <a:cs typeface="Times New Roman" pitchFamily="18" charset="0"/>
                        </a:rPr>
                        <a:t>behavioral </a:t>
                      </a:r>
                      <a:r>
                        <a:rPr lang="en-US" sz="1600" b="1" dirty="0">
                          <a:latin typeface="+mn-lt"/>
                          <a:ea typeface="Calibri"/>
                          <a:cs typeface="Times New Roman" pitchFamily="18" charset="0"/>
                        </a:rPr>
                        <a:t>control</a:t>
                      </a:r>
                      <a:endParaRPr lang="en-IN" sz="1600" b="1" dirty="0">
                        <a:latin typeface="+mn-lt"/>
                        <a:ea typeface="Calibri"/>
                        <a:cs typeface="Times New Roman" pitchFamily="18" charset="0"/>
                      </a:endParaRPr>
                    </a:p>
                    <a:p>
                      <a:pPr>
                        <a:lnSpc>
                          <a:spcPct val="115000"/>
                        </a:lnSpc>
                        <a:spcAft>
                          <a:spcPts val="0"/>
                        </a:spcAft>
                      </a:pPr>
                      <a:r>
                        <a:rPr lang="en-US" sz="1600" b="1" dirty="0">
                          <a:latin typeface="+mn-lt"/>
                          <a:ea typeface="Calibri"/>
                          <a:cs typeface="Times New Roman" pitchFamily="18" charset="0"/>
                        </a:rPr>
                        <a:t>-Application of the message</a:t>
                      </a:r>
                      <a:endParaRPr lang="en-IN" sz="1600" b="1" dirty="0">
                        <a:latin typeface="+mn-lt"/>
                        <a:ea typeface="Calibri"/>
                        <a:cs typeface="Times New Roman" pitchFamily="18" charset="0"/>
                      </a:endParaRPr>
                    </a:p>
                  </a:txBody>
                  <a:tcPr marL="68580" marR="68580" marT="9525" marB="0" anchor="ctr"/>
                </a:tc>
                <a:tc hMerge="1">
                  <a:txBody>
                    <a:bodyPr/>
                    <a:lstStyle/>
                    <a:p>
                      <a:endParaRPr lang="en-IN"/>
                    </a:p>
                  </a:txBody>
                  <a:tcPr/>
                </a:tc>
                <a:tc hMerge="1">
                  <a:txBody>
                    <a:bodyPr/>
                    <a:lstStyle/>
                    <a:p>
                      <a:pPr>
                        <a:lnSpc>
                          <a:spcPct val="115000"/>
                        </a:lnSpc>
                        <a:spcAft>
                          <a:spcPts val="0"/>
                        </a:spcAft>
                      </a:pPr>
                      <a:endParaRPr lang="en-IN" sz="1600">
                        <a:latin typeface="Times New Roman" pitchFamily="18" charset="0"/>
                        <a:ea typeface="Calibri"/>
                        <a:cs typeface="Times New Roman" pitchFamily="18" charset="0"/>
                      </a:endParaRPr>
                    </a:p>
                  </a:txBody>
                  <a:tcPr marL="68580" marR="68580" marT="9525" marB="0" anchor="ctr"/>
                </a:tc>
              </a:tr>
              <a:tr h="404275">
                <a:tc>
                  <a:txBody>
                    <a:bodyPr/>
                    <a:lstStyle/>
                    <a:p>
                      <a:pPr>
                        <a:lnSpc>
                          <a:spcPct val="115000"/>
                        </a:lnSpc>
                        <a:spcAft>
                          <a:spcPts val="0"/>
                        </a:spcAft>
                      </a:pPr>
                      <a:r>
                        <a:rPr lang="en-US" sz="1600">
                          <a:latin typeface="+mn-lt"/>
                          <a:ea typeface="Times New Roman"/>
                          <a:cs typeface="Times New Roman" pitchFamily="18" charset="0"/>
                        </a:rPr>
                        <a:t>farmers feedback</a:t>
                      </a:r>
                      <a:r>
                        <a:rPr lang="en-US" sz="1600" b="1">
                          <a:latin typeface="+mn-lt"/>
                          <a:ea typeface="Times New Roman"/>
                          <a:cs typeface="Times New Roman" pitchFamily="18" charset="0"/>
                        </a:rPr>
                        <a:t> </a:t>
                      </a:r>
                      <a:endParaRPr lang="en-IN" sz="1600">
                        <a:latin typeface="+mn-lt"/>
                        <a:ea typeface="Times New Roman"/>
                        <a:cs typeface="Times New Roman" pitchFamily="18" charset="0"/>
                      </a:endParaRPr>
                    </a:p>
                  </a:txBody>
                  <a:tcPr marL="68580" marR="68580" marT="9525" marB="0" anchor="ctr"/>
                </a:tc>
                <a:tc>
                  <a:txBody>
                    <a:bodyPr/>
                    <a:lstStyle/>
                    <a:p>
                      <a:pPr>
                        <a:lnSpc>
                          <a:spcPct val="115000"/>
                        </a:lnSpc>
                      </a:pPr>
                      <a:endParaRPr lang="en-IN" sz="1600" b="1">
                        <a:latin typeface="+mn-lt"/>
                        <a:cs typeface="Times New Roman" pitchFamily="18" charset="0"/>
                      </a:endParaRPr>
                    </a:p>
                  </a:txBody>
                  <a:tcPr marL="68580" marR="68580" marT="9525" marB="0" anchor="ctr"/>
                </a:tc>
                <a:tc gridSpan="2">
                  <a:txBody>
                    <a:bodyPr/>
                    <a:lstStyle/>
                    <a:p>
                      <a:endParaRPr lang="en-IN" b="1">
                        <a:latin typeface="+mn-lt"/>
                      </a:endParaRPr>
                    </a:p>
                  </a:txBody>
                  <a:tcPr marL="68580" marR="68580" marT="9525" marB="0" anchor="ctr"/>
                </a:tc>
                <a:tc hMerge="1">
                  <a:txBody>
                    <a:bodyPr/>
                    <a:lstStyle/>
                    <a:p>
                      <a:endParaRPr lang="en-IN"/>
                    </a:p>
                  </a:txBody>
                  <a:tcPr/>
                </a:tc>
                <a:tc gridSpan="3">
                  <a:txBody>
                    <a:bodyPr/>
                    <a:lstStyle/>
                    <a:p>
                      <a:endParaRPr lang="en-IN" b="1" dirty="0">
                        <a:latin typeface="+mn-lt"/>
                      </a:endParaRPr>
                    </a:p>
                  </a:txBody>
                  <a:tcPr marL="68580" marR="68580" marT="9525" marB="0" anchor="ctr"/>
                </a:tc>
                <a:tc hMerge="1">
                  <a:txBody>
                    <a:bodyPr/>
                    <a:lstStyle/>
                    <a:p>
                      <a:endParaRPr lang="en-IN"/>
                    </a:p>
                  </a:txBody>
                  <a:tcPr/>
                </a:tc>
                <a:tc hMerge="1">
                  <a:txBody>
                    <a:bodyPr/>
                    <a:lstStyle/>
                    <a:p>
                      <a:pPr>
                        <a:lnSpc>
                          <a:spcPct val="115000"/>
                        </a:lnSpc>
                      </a:pPr>
                      <a:endParaRPr lang="en-IN" sz="1600">
                        <a:latin typeface="Times New Roman" pitchFamily="18" charset="0"/>
                        <a:cs typeface="Times New Roman" pitchFamily="18" charset="0"/>
                      </a:endParaRPr>
                    </a:p>
                  </a:txBody>
                  <a:tcPr marL="68580" marR="68580" marT="9525" marB="0" anchor="ctr"/>
                </a:tc>
              </a:tr>
              <a:tr h="590348">
                <a:tc>
                  <a:txBody>
                    <a:bodyPr/>
                    <a:lstStyle/>
                    <a:p>
                      <a:pPr>
                        <a:lnSpc>
                          <a:spcPct val="115000"/>
                        </a:lnSpc>
                        <a:spcAft>
                          <a:spcPts val="0"/>
                        </a:spcAft>
                      </a:pPr>
                      <a:r>
                        <a:rPr lang="en-IN" sz="1600" b="1">
                          <a:latin typeface="+mn-lt"/>
                          <a:ea typeface="Times New Roman"/>
                          <a:cs typeface="Times New Roman" pitchFamily="18" charset="0"/>
                        </a:rPr>
                        <a:t>Scientist(s) to be involved </a:t>
                      </a:r>
                      <a:endParaRPr lang="en-IN" sz="1600">
                        <a:latin typeface="+mn-lt"/>
                        <a:ea typeface="Times New Roman"/>
                        <a:cs typeface="Times New Roman" pitchFamily="18" charset="0"/>
                      </a:endParaRPr>
                    </a:p>
                  </a:txBody>
                  <a:tcPr marL="68580" marR="68580" marT="9525" marB="0" anchor="ctr"/>
                </a:tc>
                <a:tc gridSpan="6">
                  <a:txBody>
                    <a:bodyPr/>
                    <a:lstStyle/>
                    <a:p>
                      <a:pPr>
                        <a:lnSpc>
                          <a:spcPct val="115000"/>
                        </a:lnSpc>
                        <a:spcAft>
                          <a:spcPts val="0"/>
                        </a:spcAft>
                      </a:pPr>
                      <a:r>
                        <a:rPr lang="en-US" sz="1600" b="1" dirty="0" err="1">
                          <a:latin typeface="+mn-lt"/>
                          <a:ea typeface="Times New Roman"/>
                          <a:cs typeface="Times New Roman" pitchFamily="18" charset="0"/>
                        </a:rPr>
                        <a:t>S.K.Panigrahi</a:t>
                      </a:r>
                      <a:r>
                        <a:rPr lang="en-US" sz="1600" b="1" dirty="0">
                          <a:latin typeface="+mn-lt"/>
                          <a:ea typeface="Times New Roman"/>
                          <a:cs typeface="Times New Roman" pitchFamily="18" charset="0"/>
                        </a:rPr>
                        <a:t>, Scientist (</a:t>
                      </a:r>
                      <a:r>
                        <a:rPr lang="en-US" sz="1600" b="1" dirty="0" err="1">
                          <a:latin typeface="+mn-lt"/>
                          <a:ea typeface="Times New Roman"/>
                          <a:cs typeface="Times New Roman" pitchFamily="18" charset="0"/>
                        </a:rPr>
                        <a:t>Agril</a:t>
                      </a:r>
                      <a:r>
                        <a:rPr lang="en-US" sz="1600" b="1" dirty="0">
                          <a:latin typeface="+mn-lt"/>
                          <a:ea typeface="Times New Roman"/>
                          <a:cs typeface="Times New Roman" pitchFamily="18" charset="0"/>
                        </a:rPr>
                        <a:t>. </a:t>
                      </a:r>
                      <a:r>
                        <a:rPr lang="en-US" sz="1600" b="1" dirty="0" err="1">
                          <a:latin typeface="+mn-lt"/>
                          <a:ea typeface="Times New Roman"/>
                          <a:cs typeface="Times New Roman" pitchFamily="18" charset="0"/>
                        </a:rPr>
                        <a:t>Extn</a:t>
                      </a:r>
                      <a:r>
                        <a:rPr lang="en-US" sz="1600" b="1" dirty="0">
                          <a:latin typeface="+mn-lt"/>
                          <a:ea typeface="Times New Roman"/>
                          <a:cs typeface="Times New Roman" pitchFamily="18" charset="0"/>
                        </a:rPr>
                        <a:t>.)</a:t>
                      </a:r>
                      <a:endParaRPr lang="en-IN" sz="1600" b="1" dirty="0">
                        <a:latin typeface="+mn-lt"/>
                        <a:ea typeface="Times New Roman"/>
                        <a:cs typeface="Times New Roman" pitchFamily="18" charset="0"/>
                      </a:endParaRPr>
                    </a:p>
                  </a:txBody>
                  <a:tcPr marL="68580" marR="68580"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1406" y="-37579"/>
            <a:ext cx="821537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Case Study- Scientist (</a:t>
            </a:r>
            <a:r>
              <a:rPr kumimoji="0" lang="en-US"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Agril</a:t>
            </a:r>
            <a:r>
              <a:rPr kumimoji="0" lang="en-US"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Extension)</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Title: Consumer preference study for various vegetables in the district</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Expected output: </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Result of the study will help the farmers to plan market led production for better price and will enable the KVK for utilizing farmers</a:t>
            </a:r>
            <a:r>
              <a:rPr kumimoji="0" lang="en-US"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preference in selection of varieties for KVK intervention.</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214282" y="928670"/>
            <a:ext cx="6310638"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Identified vegetables: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Brinjal</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cauliflower, </a:t>
            </a:r>
            <a:r>
              <a:rPr lang="en-US" sz="1600" dirty="0" smtClean="0">
                <a:latin typeface="Times New Roman" pitchFamily="18" charset="0"/>
                <a:ea typeface="Calibri" pitchFamily="34" charset="0"/>
                <a:cs typeface="Times New Roman" pitchFamily="18" charset="0"/>
              </a:rPr>
              <a:t>Potato</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Bittergourd</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Okra in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214282" y="1357298"/>
          <a:ext cx="8643998" cy="5297768"/>
        </p:xfrm>
        <a:graphic>
          <a:graphicData uri="http://schemas.openxmlformats.org/drawingml/2006/table">
            <a:tbl>
              <a:tblPr/>
              <a:tblGrid>
                <a:gridCol w="642942"/>
                <a:gridCol w="1311354"/>
                <a:gridCol w="3627785"/>
                <a:gridCol w="1061653"/>
                <a:gridCol w="1214446"/>
                <a:gridCol w="785818"/>
              </a:tblGrid>
              <a:tr h="571504">
                <a:tc>
                  <a:txBody>
                    <a:bodyPr/>
                    <a:lstStyle/>
                    <a:p>
                      <a:pPr marL="457200" algn="ctr">
                        <a:lnSpc>
                          <a:spcPct val="115000"/>
                        </a:lnSpc>
                        <a:spcAft>
                          <a:spcPts val="0"/>
                        </a:spcAft>
                      </a:pPr>
                      <a:r>
                        <a:rPr lang="en-US" sz="1100" b="1" dirty="0" err="1">
                          <a:latin typeface="Times New Roman"/>
                          <a:ea typeface="Calibri"/>
                          <a:cs typeface="Times New Roman"/>
                        </a:rPr>
                        <a:t>Sl.No</a:t>
                      </a:r>
                      <a:r>
                        <a:rPr lang="en-US" sz="1100" b="1" dirty="0">
                          <a:latin typeface="Times New Roman"/>
                          <a:ea typeface="Calibri"/>
                          <a:cs typeface="Times New Roman"/>
                        </a:rPr>
                        <a:t>.</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1100" b="1">
                          <a:latin typeface="Times New Roman"/>
                          <a:ea typeface="Calibri"/>
                          <a:cs typeface="Times New Roman"/>
                        </a:rPr>
                        <a:t>Name of the Vegetable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1100" b="1" dirty="0">
                          <a:latin typeface="Times New Roman"/>
                          <a:ea typeface="Calibri"/>
                          <a:cs typeface="Times New Roman"/>
                        </a:rPr>
                        <a:t>Parameters to be studied</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1100" b="1" dirty="0">
                          <a:latin typeface="Times New Roman"/>
                          <a:ea typeface="Calibri"/>
                          <a:cs typeface="Times New Roman"/>
                        </a:rPr>
                        <a:t>Highly</a:t>
                      </a:r>
                      <a:endParaRPr lang="en-IN" sz="1100" b="1" dirty="0">
                        <a:latin typeface="Calibri"/>
                        <a:ea typeface="Calibri"/>
                        <a:cs typeface="Times New Roman"/>
                      </a:endParaRPr>
                    </a:p>
                    <a:p>
                      <a:pPr marL="457200" algn="ctr">
                        <a:lnSpc>
                          <a:spcPct val="115000"/>
                        </a:lnSpc>
                        <a:spcAft>
                          <a:spcPts val="0"/>
                        </a:spcAft>
                      </a:pPr>
                      <a:r>
                        <a:rPr lang="en-US" sz="1100" b="1" dirty="0">
                          <a:latin typeface="Times New Roman"/>
                          <a:ea typeface="Calibri"/>
                          <a:cs typeface="Times New Roman"/>
                        </a:rPr>
                        <a:t>preferred</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0"/>
                        </a:spcAft>
                      </a:pPr>
                      <a:r>
                        <a:rPr lang="en-US" sz="1100" b="1" dirty="0">
                          <a:latin typeface="Times New Roman"/>
                          <a:ea typeface="Calibri"/>
                          <a:cs typeface="Times New Roman"/>
                        </a:rPr>
                        <a:t>Moderately </a:t>
                      </a:r>
                      <a:endParaRPr lang="en-IN" sz="1100" b="1" dirty="0">
                        <a:latin typeface="Calibri"/>
                        <a:ea typeface="Calibri"/>
                        <a:cs typeface="Times New Roman"/>
                      </a:endParaRPr>
                    </a:p>
                    <a:p>
                      <a:pPr marL="457200" algn="l">
                        <a:lnSpc>
                          <a:spcPct val="115000"/>
                        </a:lnSpc>
                        <a:spcAft>
                          <a:spcPts val="0"/>
                        </a:spcAft>
                      </a:pPr>
                      <a:r>
                        <a:rPr lang="en-US" sz="1100" b="1" dirty="0">
                          <a:latin typeface="Times New Roman"/>
                          <a:ea typeface="Calibri"/>
                          <a:cs typeface="Times New Roman"/>
                        </a:rPr>
                        <a:t>preferred</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1100" b="1">
                          <a:latin typeface="Times New Roman"/>
                          <a:ea typeface="Calibri"/>
                          <a:cs typeface="Times New Roman"/>
                        </a:rPr>
                        <a:t>Less preferred</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59">
                <a:tc rowSpan="5">
                  <a:txBody>
                    <a:bodyPr/>
                    <a:lstStyle/>
                    <a:p>
                      <a:pPr marL="457200" algn="ctr">
                        <a:lnSpc>
                          <a:spcPct val="115000"/>
                        </a:lnSpc>
                        <a:spcAft>
                          <a:spcPts val="0"/>
                        </a:spcAft>
                      </a:pPr>
                      <a:r>
                        <a:rPr lang="en-US" sz="1100" b="1">
                          <a:latin typeface="Times New Roman"/>
                          <a:ea typeface="Calibri"/>
                          <a:cs typeface="Times New Roman"/>
                        </a:rPr>
                        <a:t>1</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marL="457200" algn="ctr">
                        <a:lnSpc>
                          <a:spcPct val="115000"/>
                        </a:lnSpc>
                        <a:spcAft>
                          <a:spcPts val="0"/>
                        </a:spcAft>
                      </a:pPr>
                      <a:r>
                        <a:rPr lang="en-US" sz="1100" b="1">
                          <a:latin typeface="Times New Roman"/>
                          <a:ea typeface="Calibri"/>
                          <a:cs typeface="Times New Roman"/>
                        </a:rPr>
                        <a:t>Brinjal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1100" b="1">
                          <a:latin typeface="Times New Roman"/>
                          <a:ea typeface="Calibri"/>
                          <a:cs typeface="Times New Roman"/>
                        </a:rPr>
                        <a:t>Colour: (Green/Black/Purple/ White)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Size: (Large/ Medium/ Small)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Shape: (Elongated/ Round/ Oval/ Oblong)</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686">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With thorn/ thorn less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Preference for specific production pockets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rowSpan="6">
                  <a:txBody>
                    <a:bodyPr/>
                    <a:lstStyle/>
                    <a:p>
                      <a:pPr marL="457200" algn="ctr">
                        <a:lnSpc>
                          <a:spcPct val="115000"/>
                        </a:lnSpc>
                        <a:spcAft>
                          <a:spcPts val="0"/>
                        </a:spcAft>
                      </a:pPr>
                      <a:r>
                        <a:rPr lang="en-US" sz="1100" b="1">
                          <a:latin typeface="Times New Roman"/>
                          <a:ea typeface="Calibri"/>
                          <a:cs typeface="Times New Roman"/>
                        </a:rPr>
                        <a:t>2</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457200" algn="ctr">
                        <a:lnSpc>
                          <a:spcPct val="115000"/>
                        </a:lnSpc>
                        <a:spcAft>
                          <a:spcPts val="0"/>
                        </a:spcAft>
                      </a:pPr>
                      <a:r>
                        <a:rPr lang="en-US" sz="1100" b="1">
                          <a:latin typeface="Times New Roman"/>
                          <a:ea typeface="Calibri"/>
                          <a:cs typeface="Times New Roman"/>
                        </a:rPr>
                        <a:t>Cauliflower </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1100" b="1">
                          <a:latin typeface="Times New Roman"/>
                          <a:ea typeface="Calibri"/>
                          <a:cs typeface="Times New Roman"/>
                        </a:rPr>
                        <a:t>Colour: (Green/Black/White)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Size:( Large/ Medium/ Small)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59">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Shape: (Round/Slender/ Medium robust)</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686">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Pungency</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686">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Aroma</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Preference for specific production pockets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rowSpan="4">
                  <a:txBody>
                    <a:bodyPr/>
                    <a:lstStyle/>
                    <a:p>
                      <a:pPr marL="457200" algn="ctr">
                        <a:lnSpc>
                          <a:spcPct val="115000"/>
                        </a:lnSpc>
                        <a:spcAft>
                          <a:spcPts val="0"/>
                        </a:spcAft>
                      </a:pPr>
                      <a:r>
                        <a:rPr lang="en-US" sz="1100" b="1">
                          <a:latin typeface="Times New Roman"/>
                          <a:ea typeface="Calibri"/>
                          <a:cs typeface="Times New Roman"/>
                        </a:rPr>
                        <a:t>3</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457200" algn="ctr">
                        <a:lnSpc>
                          <a:spcPct val="115000"/>
                        </a:lnSpc>
                        <a:spcAft>
                          <a:spcPts val="0"/>
                        </a:spcAft>
                      </a:pPr>
                      <a:r>
                        <a:rPr lang="en-US" sz="1100" b="1" dirty="0" smtClean="0">
                          <a:latin typeface="Times New Roman"/>
                          <a:ea typeface="Calibri"/>
                          <a:cs typeface="Times New Roman"/>
                        </a:rPr>
                        <a:t>Potato</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1100" b="1" dirty="0" err="1">
                          <a:latin typeface="Times New Roman"/>
                          <a:ea typeface="Calibri"/>
                          <a:cs typeface="Times New Roman"/>
                        </a:rPr>
                        <a:t>Colour</a:t>
                      </a:r>
                      <a:r>
                        <a:rPr lang="en-US" sz="1100" b="1" dirty="0">
                          <a:latin typeface="Times New Roman"/>
                          <a:ea typeface="Calibri"/>
                          <a:cs typeface="Times New Roman"/>
                        </a:rPr>
                        <a:t>: </a:t>
                      </a:r>
                      <a:r>
                        <a:rPr lang="en-US" sz="1100" b="1" dirty="0" smtClean="0">
                          <a:latin typeface="Times New Roman"/>
                          <a:ea typeface="Calibri"/>
                          <a:cs typeface="Times New Roman"/>
                        </a:rPr>
                        <a:t>(red/ </a:t>
                      </a:r>
                      <a:r>
                        <a:rPr lang="en-US" sz="1100" b="1" dirty="0">
                          <a:latin typeface="Times New Roman"/>
                          <a:ea typeface="Calibri"/>
                          <a:cs typeface="Times New Roman"/>
                        </a:rPr>
                        <a:t>White)</a:t>
                      </a:r>
                      <a:endParaRPr lang="en-IN" sz="1100" b="1" dirty="0">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Size: (Large/ Medium/Small)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Texture: (Smooth/Fine)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Preference for specific production pockets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rowSpan="4">
                  <a:txBody>
                    <a:bodyPr/>
                    <a:lstStyle/>
                    <a:p>
                      <a:pPr marL="457200" algn="ctr">
                        <a:lnSpc>
                          <a:spcPct val="115000"/>
                        </a:lnSpc>
                        <a:spcAft>
                          <a:spcPts val="0"/>
                        </a:spcAft>
                      </a:pPr>
                      <a:r>
                        <a:rPr lang="en-US" sz="1100" b="1">
                          <a:latin typeface="Times New Roman"/>
                          <a:ea typeface="Calibri"/>
                          <a:cs typeface="Times New Roman"/>
                        </a:rPr>
                        <a:t>4</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457200" algn="ctr">
                        <a:lnSpc>
                          <a:spcPct val="115000"/>
                        </a:lnSpc>
                        <a:spcAft>
                          <a:spcPts val="0"/>
                        </a:spcAft>
                      </a:pPr>
                      <a:r>
                        <a:rPr lang="en-US" sz="1100" b="1">
                          <a:latin typeface="Times New Roman"/>
                          <a:ea typeface="Calibri"/>
                          <a:cs typeface="Times New Roman"/>
                        </a:rPr>
                        <a:t>Bittergourd</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1100" b="1">
                          <a:latin typeface="Times New Roman"/>
                          <a:ea typeface="Calibri"/>
                          <a:cs typeface="Times New Roman"/>
                        </a:rPr>
                        <a:t>Colour: (Dark green/ Green/ White)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Size: (Large/ Medium/Small)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Firm spine/ smooth spine</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Preference for specific production pockets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rowSpan="4">
                  <a:txBody>
                    <a:bodyPr/>
                    <a:lstStyle/>
                    <a:p>
                      <a:pPr marL="457200" algn="ctr">
                        <a:lnSpc>
                          <a:spcPct val="115000"/>
                        </a:lnSpc>
                        <a:spcAft>
                          <a:spcPts val="0"/>
                        </a:spcAft>
                      </a:pPr>
                      <a:r>
                        <a:rPr lang="en-US" sz="1100" b="1">
                          <a:latin typeface="Times New Roman"/>
                          <a:ea typeface="Calibri"/>
                          <a:cs typeface="Times New Roman"/>
                        </a:rPr>
                        <a:t>5</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457200" algn="ctr">
                        <a:lnSpc>
                          <a:spcPct val="115000"/>
                        </a:lnSpc>
                        <a:spcAft>
                          <a:spcPts val="0"/>
                        </a:spcAft>
                      </a:pPr>
                      <a:r>
                        <a:rPr lang="en-US" sz="1100" b="1">
                          <a:latin typeface="Times New Roman"/>
                          <a:ea typeface="Calibri"/>
                          <a:cs typeface="Times New Roman"/>
                        </a:rPr>
                        <a:t>Okra</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1100" b="1">
                          <a:latin typeface="Times New Roman"/>
                          <a:ea typeface="Calibri"/>
                          <a:cs typeface="Times New Roman"/>
                        </a:rPr>
                        <a:t>Colour: (Green/ Dark green/ Violet)</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Size: (Large/ Medium/Small)</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686">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Soft/Hard</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373">
                <a:tc vMerge="1">
                  <a:txBody>
                    <a:bodyPr/>
                    <a:lstStyle/>
                    <a:p>
                      <a:endParaRPr lang="en-IN"/>
                    </a:p>
                  </a:txBody>
                  <a:tcPr/>
                </a:tc>
                <a:tc vMerge="1">
                  <a:txBody>
                    <a:bodyPr/>
                    <a:lstStyle/>
                    <a:p>
                      <a:endParaRPr lang="en-IN"/>
                    </a:p>
                  </a:txBody>
                  <a:tcPr/>
                </a:tc>
                <a:tc>
                  <a:txBody>
                    <a:bodyPr/>
                    <a:lstStyle/>
                    <a:p>
                      <a:pPr marL="457200">
                        <a:lnSpc>
                          <a:spcPct val="115000"/>
                        </a:lnSpc>
                        <a:spcAft>
                          <a:spcPts val="0"/>
                        </a:spcAft>
                      </a:pPr>
                      <a:r>
                        <a:rPr lang="en-US" sz="1100" b="1">
                          <a:latin typeface="Times New Roman"/>
                          <a:ea typeface="Calibri"/>
                          <a:cs typeface="Times New Roman"/>
                        </a:rPr>
                        <a:t>Preference for specific production pockets</a:t>
                      </a:r>
                      <a:endParaRPr lang="en-IN" sz="1100" b="1">
                        <a:latin typeface="Calibri"/>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dirty="0">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endParaRPr lang="en-US" sz="1100" b="1" dirty="0">
                        <a:latin typeface="Times New Roman"/>
                        <a:ea typeface="Calibri"/>
                        <a:cs typeface="Times New Roman"/>
                      </a:endParaRPr>
                    </a:p>
                  </a:txBody>
                  <a:tcPr marL="28347" marR="283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84775"/>
          </a:xfrm>
          <a:prstGeom prst="rect">
            <a:avLst/>
          </a:prstGeom>
          <a:solidFill>
            <a:srgbClr val="006600"/>
          </a:solidFill>
        </p:spPr>
        <p:txBody>
          <a:bodyPr wrap="square">
            <a:spAutoFit/>
          </a:bodyPr>
          <a:lstStyle/>
          <a:p>
            <a:pPr algn="ctr">
              <a:spcBef>
                <a:spcPct val="20000"/>
              </a:spcBef>
              <a:defRPr/>
            </a:pPr>
            <a:endParaRPr lang="en-US" sz="3200" dirty="0">
              <a:ln w="18415" cmpd="sng">
                <a:solidFill>
                  <a:sysClr val="windowText" lastClr="000000"/>
                </a:solidFill>
                <a:prstDash val="solid"/>
              </a:ln>
              <a:solidFill>
                <a:srgbClr val="FFFF00"/>
              </a:solidFill>
              <a:effectLst>
                <a:outerShdw blurRad="63500" dir="3600000" algn="tl" rotWithShape="0">
                  <a:srgbClr val="000000">
                    <a:alpha val="70000"/>
                  </a:srgbClr>
                </a:outerShdw>
              </a:effectLst>
              <a:latin typeface="Arial" pitchFamily="34" charset="0"/>
              <a:cs typeface="Arial" pitchFamily="34" charset="0"/>
            </a:endParaRPr>
          </a:p>
        </p:txBody>
      </p:sp>
      <p:graphicFrame>
        <p:nvGraphicFramePr>
          <p:cNvPr id="4" name="Group 69"/>
          <p:cNvGraphicFramePr>
            <a:graphicFrameLocks noGrp="1"/>
          </p:cNvGraphicFramePr>
          <p:nvPr>
            <p:extLst>
              <p:ext uri="{D42A27DB-BD31-4B8C-83A1-F6EECF244321}">
                <p14:modId xmlns:p14="http://schemas.microsoft.com/office/powerpoint/2010/main" xmlns="" val="3642910295"/>
              </p:ext>
            </p:extLst>
          </p:nvPr>
        </p:nvGraphicFramePr>
        <p:xfrm>
          <a:off x="76200" y="761999"/>
          <a:ext cx="8853520" cy="4696288"/>
        </p:xfrm>
        <a:graphic>
          <a:graphicData uri="http://schemas.openxmlformats.org/drawingml/2006/table">
            <a:tbl>
              <a:tblPr firstRow="1" firstCol="1" lastRow="1" bandRow="1">
                <a:tableStyleId>{5940675A-B579-460E-94D1-54222C63F5DA}</a:tableStyleId>
              </a:tblPr>
              <a:tblGrid>
                <a:gridCol w="2709850"/>
                <a:gridCol w="1428760"/>
                <a:gridCol w="1500198"/>
                <a:gridCol w="1428760"/>
                <a:gridCol w="1785952"/>
              </a:tblGrid>
              <a:tr h="496176">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2400" b="1" u="none" strike="noStrike" cap="none" normalizeH="0" baseline="0" dirty="0" smtClean="0">
                          <a:ln>
                            <a:noFill/>
                          </a:ln>
                          <a:effectLst/>
                        </a:rPr>
                        <a:t>Discipline</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75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2400" b="1" u="none" strike="noStrike" cap="none" normalizeH="0" baseline="0" dirty="0" smtClean="0">
                          <a:ln>
                            <a:noFill/>
                          </a:ln>
                          <a:effectLst/>
                        </a:rPr>
                        <a:t>F &amp; FW</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75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2400" b="1" u="none" strike="noStrike" cap="none" normalizeH="0" baseline="0" dirty="0" smtClean="0">
                          <a:ln>
                            <a:noFill/>
                          </a:ln>
                          <a:effectLst/>
                        </a:rPr>
                        <a:t>RY</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75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2400" b="1" u="none" strike="noStrike" cap="none" normalizeH="0" baseline="0" dirty="0" smtClean="0">
                          <a:ln>
                            <a:noFill/>
                          </a:ln>
                          <a:effectLst/>
                        </a:rPr>
                        <a:t>EP</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75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2400" b="1" u="none" strike="noStrike" cap="none" normalizeH="0" baseline="0" dirty="0" smtClean="0">
                          <a:ln>
                            <a:noFill/>
                          </a:ln>
                          <a:effectLst/>
                        </a:rPr>
                        <a:t>Total</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75000"/>
                      </a:schemeClr>
                    </a:solidFill>
                  </a:tcPr>
                </a:tc>
              </a:tr>
              <a:tr h="653890">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Crop production</a:t>
                      </a:r>
                      <a:endParaRPr kumimoji="0" lang="en-US" sz="1800" b="1"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12(300)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16(360)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r>
              <a:tr h="653890">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Horticulture </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12(300)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smtClean="0"/>
                        <a:t>16(360)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r>
              <a:tr h="653890">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Soil Science</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12(300)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smtClean="0"/>
                        <a:t>16(360)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r>
              <a:tr h="598392">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defRPr/>
                      </a:pPr>
                      <a:r>
                        <a:rPr kumimoji="0" lang="en-US" sz="1800" b="1" u="none" strike="noStrike" cap="none" normalizeH="0" baseline="0" dirty="0" smtClean="0">
                          <a:ln>
                            <a:noFill/>
                          </a:ln>
                          <a:effectLst/>
                        </a:rPr>
                        <a:t>Agri. Extension</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12(300)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smtClean="0"/>
                        <a:t>16(360)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r>
              <a:tr h="986160">
                <a:tc>
                  <a:txBody>
                    <a:bodyPr/>
                    <a:lstStyle/>
                    <a:p>
                      <a:pPr marL="0" marR="0" lvl="0" indent="0" algn="l"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Agri. </a:t>
                      </a:r>
                      <a:r>
                        <a:rPr kumimoji="0" lang="en-US" sz="1800" b="1" u="none" strike="noStrike" cap="none" normalizeH="0" baseline="0" dirty="0" err="1" smtClean="0">
                          <a:ln>
                            <a:noFill/>
                          </a:ln>
                          <a:effectLst/>
                        </a:rPr>
                        <a:t>Engg</a:t>
                      </a:r>
                      <a:r>
                        <a:rPr kumimoji="0" lang="en-US" sz="1800" b="1" u="none" strike="noStrike" cap="none" normalizeH="0" baseline="0" dirty="0" smtClean="0">
                          <a:ln>
                            <a:noFill/>
                          </a:ln>
                          <a:effectLst/>
                        </a:rPr>
                        <a:t>.</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12(300)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2(30)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algn="ctr">
                        <a:spcBef>
                          <a:spcPts val="0"/>
                        </a:spcBef>
                        <a:spcAft>
                          <a:spcPts val="0"/>
                        </a:spcAft>
                      </a:pPr>
                      <a:r>
                        <a:rPr lang="en-US" sz="1800" b="1" dirty="0" smtClean="0"/>
                        <a:t>16(360)</a:t>
                      </a:r>
                      <a:endParaRPr lang="en-US" sz="1800" b="1" dirty="0">
                        <a:solidFill>
                          <a:schemeClr val="tx1"/>
                        </a:solidFill>
                        <a:latin typeface="Arial" pitchFamily="34" charset="0"/>
                        <a:cs typeface="Arial" pitchFamily="34" charset="0"/>
                      </a:endParaRPr>
                    </a:p>
                  </a:txBody>
                  <a:tcPr anchor="ctr" horzOverflow="overflow">
                    <a:solidFill>
                      <a:schemeClr val="accent6">
                        <a:lumMod val="20000"/>
                        <a:lumOff val="80000"/>
                      </a:schemeClr>
                    </a:solidFill>
                  </a:tcPr>
                </a:tc>
              </a:tr>
              <a:tr h="653890">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Total</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60(1500)</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10(150)</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dirty="0" smtClean="0">
                          <a:ln>
                            <a:noFill/>
                          </a:ln>
                          <a:effectLst/>
                        </a:rPr>
                        <a:t>10</a:t>
                      </a:r>
                      <a:r>
                        <a:rPr lang="en-US" sz="1800" b="1" dirty="0" smtClean="0"/>
                        <a:t>(150)</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charset="0"/>
                        <a:buNone/>
                        <a:tabLst/>
                      </a:pPr>
                      <a:r>
                        <a:rPr kumimoji="0" lang="en-US" sz="1800" b="1" u="none" strike="noStrike" cap="none" normalizeH="0" baseline="0" smtClean="0">
                          <a:ln>
                            <a:noFill/>
                          </a:ln>
                          <a:effectLst/>
                        </a:rPr>
                        <a:t>80(1800)</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6">
                        <a:lumMod val="20000"/>
                        <a:lumOff val="80000"/>
                      </a:schemeClr>
                    </a:solidFill>
                  </a:tcPr>
                </a:tc>
              </a:tr>
            </a:tbl>
          </a:graphicData>
        </a:graphic>
      </p:graphicFrame>
      <p:sp>
        <p:nvSpPr>
          <p:cNvPr id="42059" name="Rectangle 3"/>
          <p:cNvSpPr>
            <a:spLocks noChangeArrowheads="1"/>
          </p:cNvSpPr>
          <p:nvPr/>
        </p:nvSpPr>
        <p:spPr bwMode="auto">
          <a:xfrm>
            <a:off x="0" y="6243937"/>
            <a:ext cx="9144000" cy="461665"/>
          </a:xfrm>
          <a:prstGeom prst="rect">
            <a:avLst/>
          </a:prstGeom>
          <a:solidFill>
            <a:srgbClr val="FFFF00"/>
          </a:solidFill>
          <a:ln w="9525">
            <a:noFill/>
            <a:miter lim="800000"/>
            <a:headEnd/>
            <a:tailEnd/>
          </a:ln>
        </p:spPr>
        <p:txBody>
          <a:bodyPr wrap="square">
            <a:spAutoFit/>
          </a:bodyPr>
          <a:lstStyle/>
          <a:p>
            <a:pPr algn="ctr"/>
            <a:r>
              <a:rPr lang="en-US" sz="2400" b="1" dirty="0">
                <a:solidFill>
                  <a:srgbClr val="000000"/>
                </a:solidFill>
                <a:latin typeface="+mn-lt"/>
              </a:rPr>
              <a:t>(</a:t>
            </a:r>
            <a:r>
              <a:rPr lang="en-US" sz="1600" b="1" dirty="0">
                <a:solidFill>
                  <a:srgbClr val="000000"/>
                </a:solidFill>
                <a:latin typeface="+mn-lt"/>
              </a:rPr>
              <a:t>Figures in parenthesis indicates  No. of </a:t>
            </a:r>
            <a:r>
              <a:rPr lang="en-US" sz="1600" b="1" dirty="0" smtClean="0">
                <a:solidFill>
                  <a:srgbClr val="000000"/>
                </a:solidFill>
                <a:latin typeface="+mn-lt"/>
              </a:rPr>
              <a:t>participants</a:t>
            </a:r>
            <a:r>
              <a:rPr lang="en-US" sz="2400" b="1" dirty="0" smtClean="0">
                <a:solidFill>
                  <a:srgbClr val="000000"/>
                </a:solidFill>
                <a:latin typeface="+mn-lt"/>
              </a:rPr>
              <a:t>)</a:t>
            </a:r>
            <a:endParaRPr lang="en-US" sz="2400" b="1" dirty="0">
              <a:solidFill>
                <a:srgbClr val="000000"/>
              </a:solidFill>
              <a:latin typeface="+mn-lt"/>
            </a:endParaRPr>
          </a:p>
        </p:txBody>
      </p:sp>
      <p:sp>
        <p:nvSpPr>
          <p:cNvPr id="3" name="Rectangle 2"/>
          <p:cNvSpPr/>
          <p:nvPr/>
        </p:nvSpPr>
        <p:spPr>
          <a:xfrm>
            <a:off x="1603450" y="-171400"/>
            <a:ext cx="5083443" cy="830997"/>
          </a:xfrm>
          <a:prstGeom prst="rect">
            <a:avLst/>
          </a:prstGeom>
          <a:noFill/>
        </p:spPr>
        <p:txBody>
          <a:bodyPr wrap="none" lIns="91440" tIns="45720" rIns="91440" bIns="45720">
            <a:spAutoFit/>
          </a:bodyPr>
          <a:lstStyle/>
          <a:p>
            <a:pPr algn="ctr"/>
            <a:r>
              <a:rPr lang="en-US" sz="48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rPr>
              <a:t>TRAINING  2020-21</a:t>
            </a:r>
            <a:endParaRPr lang="en-US" sz="4800" b="1" cap="all" spc="0" dirty="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4382168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74448885"/>
              </p:ext>
            </p:extLst>
          </p:nvPr>
        </p:nvGraphicFramePr>
        <p:xfrm>
          <a:off x="342609" y="928670"/>
          <a:ext cx="8515672" cy="5547360"/>
        </p:xfrm>
        <a:graphic>
          <a:graphicData uri="http://schemas.openxmlformats.org/drawingml/2006/table">
            <a:tbl>
              <a:tblPr firstRow="1" bandRow="1">
                <a:tableStyleId>{8799B23B-EC83-4686-B30A-512413B5E67A}</a:tableStyleId>
              </a:tblPr>
              <a:tblGrid>
                <a:gridCol w="2664296"/>
                <a:gridCol w="3084954"/>
                <a:gridCol w="2766422"/>
              </a:tblGrid>
              <a:tr h="370840">
                <a:tc>
                  <a:txBody>
                    <a:bodyPr/>
                    <a:lstStyle/>
                    <a:p>
                      <a:pPr>
                        <a:lnSpc>
                          <a:spcPct val="200000"/>
                        </a:lnSpc>
                        <a:spcBef>
                          <a:spcPts val="1200"/>
                        </a:spcBef>
                        <a:spcAft>
                          <a:spcPts val="1200"/>
                        </a:spcAft>
                      </a:pPr>
                      <a:r>
                        <a:rPr lang="en-US" sz="2400" dirty="0" smtClean="0">
                          <a:solidFill>
                            <a:srgbClr val="C00000"/>
                          </a:solidFill>
                        </a:rPr>
                        <a:t>Name of Block</a:t>
                      </a:r>
                      <a:endParaRPr lang="en-US" sz="2400" b="1" dirty="0">
                        <a:solidFill>
                          <a:srgbClr val="C00000"/>
                        </a:solidFill>
                      </a:endParaRPr>
                    </a:p>
                  </a:txBody>
                  <a:tcPr>
                    <a:solidFill>
                      <a:schemeClr val="accent6">
                        <a:lumMod val="20000"/>
                        <a:lumOff val="80000"/>
                      </a:schemeClr>
                    </a:solidFill>
                  </a:tcPr>
                </a:tc>
                <a:tc>
                  <a:txBody>
                    <a:bodyPr/>
                    <a:lstStyle/>
                    <a:p>
                      <a:pPr>
                        <a:lnSpc>
                          <a:spcPct val="200000"/>
                        </a:lnSpc>
                        <a:spcBef>
                          <a:spcPts val="1200"/>
                        </a:spcBef>
                        <a:spcAft>
                          <a:spcPts val="1200"/>
                        </a:spcAft>
                      </a:pPr>
                      <a:r>
                        <a:rPr lang="en-US" sz="2400" dirty="0" smtClean="0">
                          <a:solidFill>
                            <a:srgbClr val="C00000"/>
                          </a:solidFill>
                        </a:rPr>
                        <a:t>Name of</a:t>
                      </a:r>
                      <a:r>
                        <a:rPr lang="en-US" sz="2400" baseline="0" dirty="0" smtClean="0">
                          <a:solidFill>
                            <a:srgbClr val="C00000"/>
                          </a:solidFill>
                        </a:rPr>
                        <a:t> GP</a:t>
                      </a:r>
                      <a:endParaRPr lang="en-US" sz="2400" b="1" dirty="0">
                        <a:solidFill>
                          <a:srgbClr val="C00000"/>
                        </a:solidFill>
                      </a:endParaRPr>
                    </a:p>
                  </a:txBody>
                  <a:tcPr>
                    <a:solidFill>
                      <a:schemeClr val="accent6">
                        <a:lumMod val="20000"/>
                        <a:lumOff val="80000"/>
                      </a:schemeClr>
                    </a:solidFill>
                  </a:tcPr>
                </a:tc>
                <a:tc>
                  <a:txBody>
                    <a:bodyPr/>
                    <a:lstStyle/>
                    <a:p>
                      <a:pPr>
                        <a:lnSpc>
                          <a:spcPct val="200000"/>
                        </a:lnSpc>
                        <a:spcBef>
                          <a:spcPts val="1200"/>
                        </a:spcBef>
                        <a:spcAft>
                          <a:spcPts val="1200"/>
                        </a:spcAft>
                      </a:pPr>
                      <a:r>
                        <a:rPr lang="en-US" sz="2400" dirty="0" smtClean="0">
                          <a:solidFill>
                            <a:srgbClr val="C00000"/>
                          </a:solidFill>
                        </a:rPr>
                        <a:t>Name of</a:t>
                      </a:r>
                      <a:r>
                        <a:rPr lang="en-US" sz="2400" baseline="0" dirty="0" smtClean="0">
                          <a:solidFill>
                            <a:srgbClr val="C00000"/>
                          </a:solidFill>
                        </a:rPr>
                        <a:t> village</a:t>
                      </a:r>
                      <a:endParaRPr lang="en-US" sz="2400" b="1" dirty="0">
                        <a:solidFill>
                          <a:srgbClr val="C00000"/>
                        </a:solidFill>
                      </a:endParaRPr>
                    </a:p>
                  </a:txBody>
                  <a:tcPr>
                    <a:solidFill>
                      <a:schemeClr val="accent6">
                        <a:lumMod val="20000"/>
                        <a:lumOff val="80000"/>
                      </a:schemeClr>
                    </a:solidFill>
                  </a:tcPr>
                </a:tc>
              </a:tr>
              <a:tr h="788231">
                <a:tc>
                  <a:txBody>
                    <a:bodyPr/>
                    <a:lstStyle/>
                    <a:p>
                      <a:pPr>
                        <a:lnSpc>
                          <a:spcPct val="200000"/>
                        </a:lnSpc>
                        <a:spcBef>
                          <a:spcPts val="1200"/>
                        </a:spcBef>
                        <a:spcAft>
                          <a:spcPts val="1200"/>
                        </a:spcAft>
                      </a:pPr>
                      <a:r>
                        <a:rPr lang="en-US" sz="2800" b="1" dirty="0" err="1" smtClean="0">
                          <a:solidFill>
                            <a:srgbClr val="000099"/>
                          </a:solidFill>
                        </a:rPr>
                        <a:t>Rasulpur</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dirty="0" err="1" smtClean="0">
                          <a:solidFill>
                            <a:srgbClr val="000099"/>
                          </a:solidFill>
                        </a:rPr>
                        <a:t>Rahamba</a:t>
                      </a:r>
                      <a:endParaRPr lang="en-US" sz="2800" b="1" dirty="0">
                        <a:solidFill>
                          <a:srgbClr val="000099"/>
                        </a:solidFill>
                      </a:endParaRPr>
                    </a:p>
                  </a:txBody>
                  <a:tcPr/>
                </a:tc>
                <a:tc>
                  <a:txBody>
                    <a:bodyPr/>
                    <a:lstStyle/>
                    <a:p>
                      <a:pPr marL="0" marR="0" indent="0" algn="l" defTabSz="914400" rtl="0" eaLnBrk="1" fontAlgn="auto" latinLnBrk="0" hangingPunct="1">
                        <a:lnSpc>
                          <a:spcPct val="200000"/>
                        </a:lnSpc>
                        <a:spcBef>
                          <a:spcPts val="1200"/>
                        </a:spcBef>
                        <a:spcAft>
                          <a:spcPts val="1200"/>
                        </a:spcAft>
                        <a:buClrTx/>
                        <a:buSzTx/>
                        <a:buFontTx/>
                        <a:buNone/>
                        <a:tabLst/>
                        <a:defRPr/>
                      </a:pPr>
                      <a:r>
                        <a:rPr lang="en-US" sz="2800" b="1" dirty="0" smtClean="0">
                          <a:solidFill>
                            <a:srgbClr val="000099"/>
                          </a:solidFill>
                        </a:rPr>
                        <a:t>Dihakuransa</a:t>
                      </a:r>
                    </a:p>
                  </a:txBody>
                  <a:tcPr/>
                </a:tc>
              </a:tr>
              <a:tr h="843483">
                <a:tc>
                  <a:txBody>
                    <a:bodyPr/>
                    <a:lstStyle/>
                    <a:p>
                      <a:pPr>
                        <a:lnSpc>
                          <a:spcPct val="200000"/>
                        </a:lnSpc>
                        <a:spcBef>
                          <a:spcPts val="1200"/>
                        </a:spcBef>
                        <a:spcAft>
                          <a:spcPts val="1200"/>
                        </a:spcAft>
                      </a:pPr>
                      <a:r>
                        <a:rPr lang="en-US" sz="2800" b="1" dirty="0" err="1" smtClean="0">
                          <a:solidFill>
                            <a:srgbClr val="000099"/>
                          </a:solidFill>
                        </a:rPr>
                        <a:t>Dharmasala</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dirty="0" err="1" smtClean="0">
                          <a:solidFill>
                            <a:srgbClr val="000099"/>
                          </a:solidFill>
                        </a:rPr>
                        <a:t>Choromuha</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kern="1200" dirty="0" err="1" smtClean="0">
                          <a:solidFill>
                            <a:srgbClr val="000099"/>
                          </a:solidFill>
                        </a:rPr>
                        <a:t>Choromuha</a:t>
                      </a:r>
                      <a:endParaRPr lang="en-US" sz="2800" b="1" kern="1200" dirty="0">
                        <a:solidFill>
                          <a:srgbClr val="000099"/>
                        </a:solidFill>
                        <a:latin typeface="+mn-lt"/>
                        <a:ea typeface="+mn-ea"/>
                        <a:cs typeface="+mn-cs"/>
                      </a:endParaRPr>
                    </a:p>
                  </a:txBody>
                  <a:tcPr/>
                </a:tc>
              </a:tr>
              <a:tr h="833887">
                <a:tc>
                  <a:txBody>
                    <a:bodyPr/>
                    <a:lstStyle/>
                    <a:p>
                      <a:pPr>
                        <a:lnSpc>
                          <a:spcPct val="200000"/>
                        </a:lnSpc>
                        <a:spcBef>
                          <a:spcPts val="1200"/>
                        </a:spcBef>
                        <a:spcAft>
                          <a:spcPts val="1200"/>
                        </a:spcAft>
                      </a:pPr>
                      <a:r>
                        <a:rPr lang="en-US" sz="2800" b="1" dirty="0" err="1" smtClean="0">
                          <a:solidFill>
                            <a:srgbClr val="000099"/>
                          </a:solidFill>
                        </a:rPr>
                        <a:t>Jajpur</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dirty="0" err="1" smtClean="0">
                          <a:solidFill>
                            <a:srgbClr val="000099"/>
                          </a:solidFill>
                        </a:rPr>
                        <a:t>Bhubaneswarpur</a:t>
                      </a:r>
                      <a:endParaRPr lang="en-US" sz="2800" b="1" dirty="0">
                        <a:solidFill>
                          <a:srgbClr val="000099"/>
                        </a:solidFill>
                      </a:endParaRPr>
                    </a:p>
                  </a:txBody>
                  <a:tcPr/>
                </a:tc>
                <a:tc>
                  <a:txBody>
                    <a:bodyPr/>
                    <a:lstStyle/>
                    <a:p>
                      <a:pPr algn="l" fontAlgn="b">
                        <a:lnSpc>
                          <a:spcPct val="200000"/>
                        </a:lnSpc>
                        <a:spcBef>
                          <a:spcPts val="1200"/>
                        </a:spcBef>
                        <a:spcAft>
                          <a:spcPts val="1200"/>
                        </a:spcAft>
                      </a:pPr>
                      <a:r>
                        <a:rPr lang="en-US" sz="2800" b="1" kern="1200" dirty="0" err="1" smtClean="0">
                          <a:solidFill>
                            <a:srgbClr val="000099"/>
                          </a:solidFill>
                        </a:rPr>
                        <a:t>Khadipada</a:t>
                      </a:r>
                      <a:endParaRPr lang="en-US" sz="2800" b="1" kern="1200" dirty="0">
                        <a:solidFill>
                          <a:srgbClr val="000099"/>
                        </a:solidFill>
                        <a:latin typeface="+mn-lt"/>
                        <a:ea typeface="+mn-ea"/>
                        <a:cs typeface="+mn-cs"/>
                      </a:endParaRPr>
                    </a:p>
                  </a:txBody>
                  <a:tcPr marL="9525" marR="9525" marT="9525" marB="0" anchor="b"/>
                </a:tc>
              </a:tr>
              <a:tr h="785818">
                <a:tc>
                  <a:txBody>
                    <a:bodyPr/>
                    <a:lstStyle/>
                    <a:p>
                      <a:pPr>
                        <a:lnSpc>
                          <a:spcPct val="200000"/>
                        </a:lnSpc>
                        <a:spcBef>
                          <a:spcPts val="1200"/>
                        </a:spcBef>
                        <a:spcAft>
                          <a:spcPts val="1200"/>
                        </a:spcAft>
                      </a:pPr>
                      <a:r>
                        <a:rPr lang="en-US" sz="2800" b="1" dirty="0" err="1" smtClean="0">
                          <a:solidFill>
                            <a:srgbClr val="000099"/>
                          </a:solidFill>
                        </a:rPr>
                        <a:t>Sukinda</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dirty="0" err="1" smtClean="0">
                          <a:solidFill>
                            <a:srgbClr val="000099"/>
                          </a:solidFill>
                        </a:rPr>
                        <a:t>Sunsilo</a:t>
                      </a:r>
                      <a:endParaRPr lang="en-US" sz="2800" b="1" dirty="0">
                        <a:solidFill>
                          <a:srgbClr val="000099"/>
                        </a:solidFill>
                      </a:endParaRPr>
                    </a:p>
                  </a:txBody>
                  <a:tcPr/>
                </a:tc>
                <a:tc>
                  <a:txBody>
                    <a:bodyPr/>
                    <a:lstStyle/>
                    <a:p>
                      <a:pPr>
                        <a:lnSpc>
                          <a:spcPct val="200000"/>
                        </a:lnSpc>
                        <a:spcBef>
                          <a:spcPts val="1200"/>
                        </a:spcBef>
                        <a:spcAft>
                          <a:spcPts val="1200"/>
                        </a:spcAft>
                      </a:pPr>
                      <a:r>
                        <a:rPr lang="en-US" sz="2800" b="1" kern="1200" dirty="0" err="1" smtClean="0">
                          <a:solidFill>
                            <a:srgbClr val="000099"/>
                          </a:solidFill>
                          <a:latin typeface="+mn-lt"/>
                          <a:ea typeface="+mn-ea"/>
                          <a:cs typeface="+mn-cs"/>
                        </a:rPr>
                        <a:t>Sunsilo</a:t>
                      </a:r>
                      <a:endParaRPr lang="en-US" sz="2800" b="1" kern="1200" dirty="0">
                        <a:solidFill>
                          <a:srgbClr val="000099"/>
                        </a:solidFill>
                        <a:latin typeface="+mn-lt"/>
                        <a:ea typeface="+mn-ea"/>
                        <a:cs typeface="+mn-cs"/>
                      </a:endParaRPr>
                    </a:p>
                  </a:txBody>
                  <a:tcPr/>
                </a:tc>
              </a:tr>
              <a:tr h="746263">
                <a:tc>
                  <a:txBody>
                    <a:bodyPr/>
                    <a:lstStyle/>
                    <a:p>
                      <a:pPr>
                        <a:lnSpc>
                          <a:spcPct val="200000"/>
                        </a:lnSpc>
                        <a:spcBef>
                          <a:spcPts val="1200"/>
                        </a:spcBef>
                        <a:spcAft>
                          <a:spcPts val="1200"/>
                        </a:spcAft>
                      </a:pPr>
                      <a:r>
                        <a:rPr lang="en-US" sz="2800" b="1" kern="1200" dirty="0" err="1" smtClean="0">
                          <a:solidFill>
                            <a:srgbClr val="000099"/>
                          </a:solidFill>
                        </a:rPr>
                        <a:t>Binjharpur</a:t>
                      </a:r>
                      <a:endParaRPr lang="en-US" sz="2800" b="1" kern="1200" dirty="0">
                        <a:solidFill>
                          <a:srgbClr val="000099"/>
                        </a:solidFill>
                        <a:latin typeface="+mn-lt"/>
                        <a:ea typeface="+mn-ea"/>
                        <a:cs typeface="+mn-cs"/>
                      </a:endParaRPr>
                    </a:p>
                  </a:txBody>
                  <a:tcPr/>
                </a:tc>
                <a:tc>
                  <a:txBody>
                    <a:bodyPr/>
                    <a:lstStyle/>
                    <a:p>
                      <a:pPr>
                        <a:lnSpc>
                          <a:spcPct val="200000"/>
                        </a:lnSpc>
                        <a:spcBef>
                          <a:spcPts val="1200"/>
                        </a:spcBef>
                        <a:spcAft>
                          <a:spcPts val="1200"/>
                        </a:spcAft>
                      </a:pPr>
                      <a:r>
                        <a:rPr lang="en-US" sz="2800" b="1" kern="1200" dirty="0" err="1" smtClean="0">
                          <a:solidFill>
                            <a:srgbClr val="000099"/>
                          </a:solidFill>
                          <a:latin typeface="+mn-lt"/>
                          <a:ea typeface="+mn-ea"/>
                          <a:cs typeface="+mn-cs"/>
                        </a:rPr>
                        <a:t>Jari</a:t>
                      </a:r>
                      <a:endParaRPr lang="en-US" sz="2800" b="1" kern="1200" dirty="0">
                        <a:solidFill>
                          <a:srgbClr val="000099"/>
                        </a:solidFill>
                        <a:latin typeface="+mn-lt"/>
                        <a:ea typeface="+mn-ea"/>
                        <a:cs typeface="+mn-cs"/>
                      </a:endParaRPr>
                    </a:p>
                  </a:txBody>
                  <a:tcPr/>
                </a:tc>
                <a:tc>
                  <a:txBody>
                    <a:bodyPr/>
                    <a:lstStyle/>
                    <a:p>
                      <a:pPr marL="0" marR="0" indent="0" algn="l" defTabSz="914400" rtl="0" eaLnBrk="1" fontAlgn="auto" latinLnBrk="0" hangingPunct="1">
                        <a:lnSpc>
                          <a:spcPct val="200000"/>
                        </a:lnSpc>
                        <a:spcBef>
                          <a:spcPts val="1200"/>
                        </a:spcBef>
                        <a:spcAft>
                          <a:spcPts val="1200"/>
                        </a:spcAft>
                        <a:buClrTx/>
                        <a:buSzTx/>
                        <a:buFontTx/>
                        <a:buNone/>
                        <a:tabLst/>
                        <a:defRPr/>
                      </a:pPr>
                      <a:r>
                        <a:rPr lang="en-US" sz="2800" b="1" kern="1200" dirty="0" err="1" smtClean="0">
                          <a:solidFill>
                            <a:srgbClr val="000099"/>
                          </a:solidFill>
                          <a:latin typeface="+mn-lt"/>
                          <a:ea typeface="+mn-ea"/>
                          <a:cs typeface="+mn-cs"/>
                        </a:rPr>
                        <a:t>Jari</a:t>
                      </a:r>
                      <a:endParaRPr lang="en-US" sz="2800" b="1" kern="1200" dirty="0" smtClean="0">
                        <a:solidFill>
                          <a:srgbClr val="000099"/>
                        </a:solidFill>
                        <a:latin typeface="+mn-lt"/>
                        <a:ea typeface="+mn-ea"/>
                        <a:cs typeface="+mn-cs"/>
                      </a:endParaRPr>
                    </a:p>
                  </a:txBody>
                  <a:tcPr/>
                </a:tc>
              </a:tr>
            </a:tbl>
          </a:graphicData>
        </a:graphic>
      </p:graphicFrame>
      <p:sp>
        <p:nvSpPr>
          <p:cNvPr id="6" name="TextBox 5"/>
          <p:cNvSpPr txBox="1"/>
          <p:nvPr/>
        </p:nvSpPr>
        <p:spPr>
          <a:xfrm>
            <a:off x="2071670" y="-24"/>
            <a:ext cx="5572164" cy="830997"/>
          </a:xfrm>
          <a:prstGeom prst="rect">
            <a:avLst/>
          </a:prstGeom>
          <a:noFill/>
        </p:spPr>
        <p:txBody>
          <a:bodyPr wrap="square" rtlCol="0">
            <a:spAutoFit/>
          </a:bodyPr>
          <a:lstStyle/>
          <a:p>
            <a:r>
              <a:rPr lang="en-IN" sz="4800" b="1" dirty="0" smtClean="0">
                <a:solidFill>
                  <a:srgbClr val="C00000"/>
                </a:solidFill>
              </a:rPr>
              <a:t>ADOPTED VILLAGES</a:t>
            </a:r>
            <a:endParaRPr lang="en-IN" sz="4800" b="1" dirty="0">
              <a:solidFill>
                <a:srgbClr val="C00000"/>
              </a:solidFill>
            </a:endParaRPr>
          </a:p>
        </p:txBody>
      </p:sp>
    </p:spTree>
    <p:extLst>
      <p:ext uri="{BB962C8B-B14F-4D97-AF65-F5344CB8AC3E}">
        <p14:creationId xmlns:p14="http://schemas.microsoft.com/office/powerpoint/2010/main" xmlns="" val="4096641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9931" y="2708920"/>
            <a:ext cx="5524141" cy="1323439"/>
          </a:xfrm>
          <a:prstGeom prst="rect">
            <a:avLst/>
          </a:prstGeom>
          <a:noFill/>
        </p:spPr>
        <p:txBody>
          <a:bodyPr wrap="none" lIns="91440" tIns="45720" rIns="91440" bIns="45720">
            <a:spAutoFit/>
          </a:bodyPr>
          <a:lstStyle/>
          <a:p>
            <a:pPr algn="ctr"/>
            <a:r>
              <a:rPr lang="en-US" sz="8000" b="1" cap="all" spc="0" dirty="0" smtClean="0">
                <a:ln w="9000" cmpd="sng">
                  <a:solidFill>
                    <a:schemeClr val="accent4">
                      <a:shade val="50000"/>
                      <a:satMod val="120000"/>
                    </a:schemeClr>
                  </a:solidFill>
                  <a:prstDash val="solid"/>
                </a:ln>
                <a:solidFill>
                  <a:srgbClr val="154716"/>
                </a:solidFill>
                <a:effectLst>
                  <a:reflection blurRad="12700" stA="28000" endPos="45000" dist="1000" dir="5400000" sy="-100000" algn="bl" rotWithShape="0"/>
                </a:effectLst>
              </a:rPr>
              <a:t>Thank  you</a:t>
            </a:r>
            <a:endParaRPr lang="en-US" sz="8000" b="1" cap="all" spc="0" dirty="0">
              <a:ln w="9000" cmpd="sng">
                <a:solidFill>
                  <a:schemeClr val="accent4">
                    <a:shade val="50000"/>
                    <a:satMod val="120000"/>
                  </a:schemeClr>
                </a:solidFill>
                <a:prstDash val="solid"/>
              </a:ln>
              <a:solidFill>
                <a:srgbClr val="154716"/>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033254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533400" y="-76200"/>
            <a:ext cx="8229600" cy="457200"/>
          </a:xfrm>
        </p:spPr>
        <p:txBody>
          <a:bodyPr>
            <a:normAutofit fontScale="90000"/>
          </a:bodyPr>
          <a:lstStyle/>
          <a:p>
            <a:pPr eaLnBrk="1" hangingPunct="1"/>
            <a:r>
              <a:rPr lang="en-IN" sz="3000" b="1" dirty="0" smtClean="0">
                <a:solidFill>
                  <a:srgbClr val="C00000"/>
                </a:solidFill>
              </a:rPr>
              <a:t>BASIC INFORMATION</a:t>
            </a:r>
          </a:p>
        </p:txBody>
      </p:sp>
      <p:sp>
        <p:nvSpPr>
          <p:cNvPr id="6" name="Content Placeholder 2"/>
          <p:cNvSpPr>
            <a:spLocks noGrp="1"/>
          </p:cNvSpPr>
          <p:nvPr>
            <p:ph idx="1"/>
          </p:nvPr>
        </p:nvSpPr>
        <p:spPr>
          <a:xfrm>
            <a:off x="259080" y="304800"/>
            <a:ext cx="8686800" cy="6553200"/>
          </a:xfrm>
          <a:noFill/>
        </p:spPr>
        <p:style>
          <a:lnRef idx="2">
            <a:schemeClr val="accent6"/>
          </a:lnRef>
          <a:fillRef idx="1">
            <a:schemeClr val="lt1"/>
          </a:fillRef>
          <a:effectRef idx="0">
            <a:schemeClr val="accent6"/>
          </a:effectRef>
          <a:fontRef idx="minor">
            <a:schemeClr val="dk1"/>
          </a:fontRef>
        </p:style>
        <p:txBody>
          <a:bodyPr>
            <a:normAutofit fontScale="92500" lnSpcReduction="10000"/>
          </a:bodyPr>
          <a:lstStyle/>
          <a:p>
            <a:pPr eaLnBrk="1" hangingPunct="1"/>
            <a:r>
              <a:rPr lang="en-US" sz="2900" b="1" dirty="0" smtClean="0">
                <a:solidFill>
                  <a:srgbClr val="60249C"/>
                </a:solidFill>
                <a:latin typeface="Times New Roman" pitchFamily="18" charset="0"/>
                <a:cs typeface="Times New Roman" pitchFamily="18" charset="0"/>
              </a:rPr>
              <a:t>Geographical area                  : 2,89,900 ha</a:t>
            </a:r>
          </a:p>
          <a:p>
            <a:r>
              <a:rPr lang="en-IN" sz="2900" b="1" dirty="0" smtClean="0">
                <a:solidFill>
                  <a:srgbClr val="60249C"/>
                </a:solidFill>
                <a:latin typeface="Times New Roman" pitchFamily="18" charset="0"/>
                <a:cs typeface="Times New Roman" pitchFamily="18" charset="0"/>
              </a:rPr>
              <a:t>Gross cropped area		: 2,50,602 ha</a:t>
            </a:r>
          </a:p>
          <a:p>
            <a:pPr eaLnBrk="1" hangingPunct="1"/>
            <a:r>
              <a:rPr lang="en-IN" sz="2900" b="1" dirty="0" smtClean="0">
                <a:solidFill>
                  <a:srgbClr val="60249C"/>
                </a:solidFill>
                <a:latin typeface="Times New Roman" pitchFamily="18" charset="0"/>
                <a:cs typeface="Times New Roman" pitchFamily="18" charset="0"/>
              </a:rPr>
              <a:t>Total cultivated area		:</a:t>
            </a:r>
            <a:r>
              <a:rPr lang="en-IN" sz="2900" b="1" dirty="0">
                <a:solidFill>
                  <a:srgbClr val="60249C"/>
                </a:solidFill>
                <a:latin typeface="Times New Roman" pitchFamily="18" charset="0"/>
                <a:cs typeface="Times New Roman" pitchFamily="18" charset="0"/>
              </a:rPr>
              <a:t> </a:t>
            </a:r>
            <a:r>
              <a:rPr lang="en-IN" sz="2900" b="1" dirty="0" smtClean="0">
                <a:solidFill>
                  <a:srgbClr val="60249C"/>
                </a:solidFill>
                <a:latin typeface="Times New Roman" pitchFamily="18" charset="0"/>
                <a:cs typeface="Times New Roman" pitchFamily="18" charset="0"/>
              </a:rPr>
              <a:t>1,45,450 ha</a:t>
            </a:r>
          </a:p>
          <a:p>
            <a:pPr lvl="1" eaLnBrk="1" hangingPunct="1"/>
            <a:r>
              <a:rPr lang="en-IN" sz="2900" b="1" dirty="0" smtClean="0">
                <a:solidFill>
                  <a:srgbClr val="60249C"/>
                </a:solidFill>
                <a:latin typeface="Times New Roman" pitchFamily="18" charset="0"/>
                <a:cs typeface="Times New Roman" pitchFamily="18" charset="0"/>
              </a:rPr>
              <a:t>Upland			:</a:t>
            </a:r>
            <a:r>
              <a:rPr lang="en-IN" sz="2900" b="1" dirty="0">
                <a:solidFill>
                  <a:srgbClr val="60249C"/>
                </a:solidFill>
                <a:latin typeface="Times New Roman" pitchFamily="18" charset="0"/>
                <a:cs typeface="Times New Roman" pitchFamily="18" charset="0"/>
              </a:rPr>
              <a:t> </a:t>
            </a:r>
            <a:r>
              <a:rPr lang="en-IN" sz="2900" b="1" dirty="0" smtClean="0">
                <a:solidFill>
                  <a:srgbClr val="60249C"/>
                </a:solidFill>
                <a:latin typeface="Times New Roman" pitchFamily="18" charset="0"/>
                <a:cs typeface="Times New Roman" pitchFamily="18" charset="0"/>
              </a:rPr>
              <a:t>51754ha (36%)</a:t>
            </a:r>
          </a:p>
          <a:p>
            <a:pPr lvl="1" eaLnBrk="1" hangingPunct="1"/>
            <a:r>
              <a:rPr lang="en-IN" sz="2900" b="1" dirty="0" smtClean="0">
                <a:solidFill>
                  <a:srgbClr val="60249C"/>
                </a:solidFill>
                <a:latin typeface="Times New Roman" pitchFamily="18" charset="0"/>
                <a:cs typeface="Times New Roman" pitchFamily="18" charset="0"/>
              </a:rPr>
              <a:t>Medium land		           : 48036 ha (33%)</a:t>
            </a:r>
          </a:p>
          <a:p>
            <a:pPr lvl="1" eaLnBrk="1" hangingPunct="1"/>
            <a:r>
              <a:rPr lang="en-IN" sz="2900" b="1" dirty="0" smtClean="0">
                <a:solidFill>
                  <a:srgbClr val="60249C"/>
                </a:solidFill>
                <a:latin typeface="Times New Roman" pitchFamily="18" charset="0"/>
                <a:cs typeface="Times New Roman" pitchFamily="18" charset="0"/>
              </a:rPr>
              <a:t>Low land			:</a:t>
            </a:r>
            <a:r>
              <a:rPr lang="en-IN" sz="2900" b="1" dirty="0">
                <a:solidFill>
                  <a:srgbClr val="60249C"/>
                </a:solidFill>
                <a:latin typeface="Times New Roman" pitchFamily="18" charset="0"/>
                <a:cs typeface="Times New Roman" pitchFamily="18" charset="0"/>
              </a:rPr>
              <a:t> </a:t>
            </a:r>
            <a:r>
              <a:rPr lang="en-IN" sz="2900" b="1" dirty="0" smtClean="0">
                <a:solidFill>
                  <a:srgbClr val="60249C"/>
                </a:solidFill>
                <a:latin typeface="Times New Roman" pitchFamily="18" charset="0"/>
                <a:cs typeface="Times New Roman" pitchFamily="18" charset="0"/>
              </a:rPr>
              <a:t>45660 ha (31%)</a:t>
            </a:r>
          </a:p>
          <a:p>
            <a:pPr eaLnBrk="1" hangingPunct="1"/>
            <a:r>
              <a:rPr lang="en-IN" sz="2900" b="1" dirty="0" smtClean="0">
                <a:solidFill>
                  <a:srgbClr val="60249C"/>
                </a:solidFill>
                <a:latin typeface="Times New Roman" pitchFamily="18" charset="0"/>
                <a:cs typeface="Times New Roman" pitchFamily="18" charset="0"/>
              </a:rPr>
              <a:t>Net sown area                         : 1,37,000 ha</a:t>
            </a:r>
          </a:p>
          <a:p>
            <a:pPr eaLnBrk="1" hangingPunct="1"/>
            <a:r>
              <a:rPr lang="en-US" sz="2900" b="1" dirty="0" smtClean="0">
                <a:solidFill>
                  <a:srgbClr val="60249C"/>
                </a:solidFill>
                <a:latin typeface="Times New Roman" pitchFamily="18" charset="0"/>
                <a:cs typeface="Times New Roman" pitchFamily="18" charset="0"/>
              </a:rPr>
              <a:t>Total  Paddy area		: 1,17,000 ha</a:t>
            </a:r>
            <a:endParaRPr lang="en-IN" sz="2900" b="1" dirty="0" smtClean="0">
              <a:solidFill>
                <a:srgbClr val="60249C"/>
              </a:solidFill>
              <a:latin typeface="Times New Roman" pitchFamily="18" charset="0"/>
              <a:cs typeface="Times New Roman" pitchFamily="18" charset="0"/>
            </a:endParaRPr>
          </a:p>
          <a:p>
            <a:pPr eaLnBrk="1" hangingPunct="1"/>
            <a:r>
              <a:rPr lang="en-IN" sz="2900" b="1" dirty="0" smtClean="0">
                <a:solidFill>
                  <a:srgbClr val="60249C"/>
                </a:solidFill>
                <a:latin typeface="Times New Roman" pitchFamily="18" charset="0"/>
                <a:cs typeface="Times New Roman" pitchFamily="18" charset="0"/>
              </a:rPr>
              <a:t>Cropping intensity		:</a:t>
            </a:r>
            <a:r>
              <a:rPr lang="en-IN" sz="2900" b="1" dirty="0">
                <a:solidFill>
                  <a:srgbClr val="60249C"/>
                </a:solidFill>
                <a:latin typeface="Times New Roman" pitchFamily="18" charset="0"/>
                <a:cs typeface="Times New Roman" pitchFamily="18" charset="0"/>
              </a:rPr>
              <a:t> </a:t>
            </a:r>
            <a:r>
              <a:rPr lang="en-IN" sz="2900" b="1" dirty="0" smtClean="0">
                <a:solidFill>
                  <a:srgbClr val="0070C0"/>
                </a:solidFill>
                <a:latin typeface="Times New Roman" pitchFamily="18" charset="0"/>
                <a:cs typeface="Times New Roman" pitchFamily="18" charset="0"/>
              </a:rPr>
              <a:t>169.28 %</a:t>
            </a:r>
          </a:p>
          <a:p>
            <a:pPr eaLnBrk="1" hangingPunct="1"/>
            <a:r>
              <a:rPr lang="en-IN" sz="2900" b="1" dirty="0" smtClean="0">
                <a:solidFill>
                  <a:srgbClr val="60249C"/>
                </a:solidFill>
                <a:latin typeface="Times New Roman" pitchFamily="18" charset="0"/>
                <a:cs typeface="Times New Roman" pitchFamily="18" charset="0"/>
              </a:rPr>
              <a:t>Soil type		: </a:t>
            </a:r>
            <a:r>
              <a:rPr lang="en-IN" sz="2600" b="1" dirty="0">
                <a:solidFill>
                  <a:srgbClr val="7030A0"/>
                </a:solidFill>
                <a:latin typeface="Times New Roman" pitchFamily="18" charset="0"/>
                <a:cs typeface="Times New Roman" pitchFamily="18" charset="0"/>
              </a:rPr>
              <a:t>Alluvial soil, red </a:t>
            </a:r>
            <a:r>
              <a:rPr lang="en-IN" sz="2600" b="1" dirty="0" err="1">
                <a:solidFill>
                  <a:srgbClr val="7030A0"/>
                </a:solidFill>
                <a:latin typeface="Times New Roman" pitchFamily="18" charset="0"/>
                <a:cs typeface="Times New Roman" pitchFamily="18" charset="0"/>
              </a:rPr>
              <a:t>laterite</a:t>
            </a:r>
            <a:r>
              <a:rPr lang="en-IN" sz="2600" b="1" dirty="0">
                <a:solidFill>
                  <a:srgbClr val="7030A0"/>
                </a:solidFill>
                <a:latin typeface="Times New Roman" pitchFamily="18" charset="0"/>
                <a:cs typeface="Times New Roman" pitchFamily="18" charset="0"/>
              </a:rPr>
              <a:t> </a:t>
            </a:r>
            <a:r>
              <a:rPr lang="en-IN" sz="2600" b="1" dirty="0" err="1" smtClean="0">
                <a:solidFill>
                  <a:srgbClr val="7030A0"/>
                </a:solidFill>
                <a:latin typeface="Times New Roman" pitchFamily="18" charset="0"/>
                <a:cs typeface="Times New Roman" pitchFamily="18" charset="0"/>
              </a:rPr>
              <a:t>soil,saline</a:t>
            </a:r>
            <a:r>
              <a:rPr lang="en-IN" sz="2600" b="1" dirty="0" smtClean="0">
                <a:solidFill>
                  <a:srgbClr val="7030A0"/>
                </a:solidFill>
                <a:latin typeface="Times New Roman" pitchFamily="18" charset="0"/>
                <a:cs typeface="Times New Roman" pitchFamily="18" charset="0"/>
              </a:rPr>
              <a:t> soil</a:t>
            </a:r>
            <a:endParaRPr lang="en-IN" sz="2900" b="1" dirty="0" smtClean="0">
              <a:solidFill>
                <a:srgbClr val="7030A0"/>
              </a:solidFill>
              <a:latin typeface="Times New Roman" pitchFamily="18" charset="0"/>
              <a:cs typeface="Times New Roman" pitchFamily="18" charset="0"/>
            </a:endParaRPr>
          </a:p>
          <a:p>
            <a:pPr eaLnBrk="1" hangingPunct="1"/>
            <a:r>
              <a:rPr lang="en-IN" sz="2900" b="1" dirty="0" smtClean="0">
                <a:solidFill>
                  <a:srgbClr val="7030A0"/>
                </a:solidFill>
                <a:latin typeface="Times New Roman" pitchFamily="18" charset="0"/>
                <a:cs typeface="Times New Roman" pitchFamily="18" charset="0"/>
              </a:rPr>
              <a:t>No of GP			              :280</a:t>
            </a:r>
          </a:p>
          <a:p>
            <a:pPr eaLnBrk="1" hangingPunct="1"/>
            <a:r>
              <a:rPr lang="en-IN" sz="2900" b="1" dirty="0" smtClean="0">
                <a:solidFill>
                  <a:srgbClr val="7030A0"/>
                </a:solidFill>
                <a:latin typeface="Times New Roman" pitchFamily="18" charset="0"/>
                <a:cs typeface="Times New Roman" pitchFamily="18" charset="0"/>
              </a:rPr>
              <a:t>No of village			   :1972</a:t>
            </a:r>
          </a:p>
          <a:p>
            <a:pPr eaLnBrk="1" hangingPunct="1"/>
            <a:r>
              <a:rPr lang="en-IN" sz="2900" b="1" dirty="0" smtClean="0">
                <a:solidFill>
                  <a:srgbClr val="7030A0"/>
                </a:solidFill>
                <a:latin typeface="Times New Roman" pitchFamily="18" charset="0"/>
                <a:cs typeface="Times New Roman" pitchFamily="18" charset="0"/>
              </a:rPr>
              <a:t>No of Agriculture </a:t>
            </a:r>
            <a:r>
              <a:rPr lang="en-IN" sz="2900" b="1" dirty="0" err="1" smtClean="0">
                <a:solidFill>
                  <a:srgbClr val="7030A0"/>
                </a:solidFill>
                <a:latin typeface="Times New Roman" pitchFamily="18" charset="0"/>
                <a:cs typeface="Times New Roman" pitchFamily="18" charset="0"/>
              </a:rPr>
              <a:t>laboures</a:t>
            </a:r>
            <a:r>
              <a:rPr lang="en-IN" sz="2900" b="1" dirty="0" smtClean="0">
                <a:solidFill>
                  <a:srgbClr val="7030A0"/>
                </a:solidFill>
                <a:latin typeface="Times New Roman" pitchFamily="18" charset="0"/>
                <a:cs typeface="Times New Roman" pitchFamily="18" charset="0"/>
              </a:rPr>
              <a:t>	   :81,907</a:t>
            </a:r>
          </a:p>
          <a:p>
            <a:pPr eaLnBrk="1" hangingPunct="1"/>
            <a:r>
              <a:rPr lang="en-IN" sz="2900" b="1" dirty="0" smtClean="0">
                <a:solidFill>
                  <a:srgbClr val="7030A0"/>
                </a:solidFill>
                <a:latin typeface="Times New Roman" pitchFamily="18" charset="0"/>
                <a:cs typeface="Times New Roman" pitchFamily="18" charset="0"/>
              </a:rPr>
              <a:t>No of  non Agriculture laboures:2,45,421</a:t>
            </a:r>
            <a:endParaRPr lang="en-IN" sz="2900" b="1" dirty="0" smtClean="0">
              <a:solidFill>
                <a:srgbClr val="60249C"/>
              </a:solidFill>
              <a:latin typeface="Times New Roman" pitchFamily="18" charset="0"/>
              <a:cs typeface="Times New Roman" pitchFamily="18" charset="0"/>
            </a:endParaRPr>
          </a:p>
          <a:p>
            <a:pPr marL="0" lvl="0" indent="0">
              <a:buNone/>
            </a:pPr>
            <a:endParaRPr lang="en-IN" sz="2400" b="1" dirty="0">
              <a:solidFill>
                <a:srgbClr val="60249C"/>
              </a:solidFill>
              <a:latin typeface="Times New Roman" pitchFamily="18" charset="0"/>
              <a:cs typeface="Times New Roman" pitchFamily="18" charset="0"/>
            </a:endParaRPr>
          </a:p>
          <a:p>
            <a:pPr marL="0" indent="0" eaLnBrk="1" hangingPunct="1">
              <a:buNone/>
            </a:pPr>
            <a:endParaRPr lang="en-IN" sz="2200" b="1" dirty="0">
              <a:solidFill>
                <a:srgbClr val="60249C"/>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2739104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533400" y="-76200"/>
            <a:ext cx="8229600" cy="457200"/>
          </a:xfrm>
        </p:spPr>
        <p:txBody>
          <a:bodyPr>
            <a:normAutofit fontScale="90000"/>
          </a:bodyPr>
          <a:lstStyle/>
          <a:p>
            <a:pPr eaLnBrk="1" hangingPunct="1"/>
            <a:r>
              <a:rPr lang="en-IN" sz="3000" b="1" dirty="0" smtClean="0">
                <a:solidFill>
                  <a:srgbClr val="C00000"/>
                </a:solidFill>
              </a:rPr>
              <a:t>BASIC INFORMATION</a:t>
            </a:r>
          </a:p>
        </p:txBody>
      </p:sp>
      <p:sp>
        <p:nvSpPr>
          <p:cNvPr id="6" name="Content Placeholder 2"/>
          <p:cNvSpPr>
            <a:spLocks noGrp="1"/>
          </p:cNvSpPr>
          <p:nvPr>
            <p:ph idx="1"/>
          </p:nvPr>
        </p:nvSpPr>
        <p:spPr>
          <a:xfrm>
            <a:off x="259080" y="304800"/>
            <a:ext cx="8686800" cy="6553200"/>
          </a:xfrm>
          <a:noFill/>
        </p:spPr>
        <p:style>
          <a:lnRef idx="2">
            <a:schemeClr val="accent6"/>
          </a:lnRef>
          <a:fillRef idx="1">
            <a:schemeClr val="lt1"/>
          </a:fillRef>
          <a:effectRef idx="0">
            <a:schemeClr val="accent6"/>
          </a:effectRef>
          <a:fontRef idx="minor">
            <a:schemeClr val="dk1"/>
          </a:fontRef>
        </p:style>
        <p:txBody>
          <a:bodyPr>
            <a:normAutofit/>
          </a:bodyPr>
          <a:lstStyle/>
          <a:p>
            <a:pPr eaLnBrk="1" hangingPunct="1"/>
            <a:r>
              <a:rPr lang="en-IN" sz="2900" b="1" dirty="0" smtClean="0">
                <a:solidFill>
                  <a:srgbClr val="60249C"/>
                </a:solidFill>
                <a:latin typeface="Times New Roman" pitchFamily="18" charset="0"/>
                <a:cs typeface="Times New Roman" pitchFamily="18" charset="0"/>
              </a:rPr>
              <a:t>Irrigation potential </a:t>
            </a:r>
          </a:p>
          <a:p>
            <a:pPr lvl="1" eaLnBrk="1" hangingPunct="1"/>
            <a:r>
              <a:rPr lang="en-IN" sz="2900" b="1" dirty="0" err="1" smtClean="0">
                <a:solidFill>
                  <a:srgbClr val="60249C"/>
                </a:solidFill>
                <a:latin typeface="Times New Roman" pitchFamily="18" charset="0"/>
                <a:cs typeface="Times New Roman" pitchFamily="18" charset="0"/>
              </a:rPr>
              <a:t>Kharif</a:t>
            </a:r>
            <a:r>
              <a:rPr lang="en-IN" sz="2900" b="1" dirty="0" smtClean="0">
                <a:solidFill>
                  <a:srgbClr val="60249C"/>
                </a:solidFill>
                <a:latin typeface="Times New Roman" pitchFamily="18" charset="0"/>
                <a:cs typeface="Times New Roman" pitchFamily="18" charset="0"/>
              </a:rPr>
              <a:t> 			 : 47%</a:t>
            </a:r>
          </a:p>
          <a:p>
            <a:pPr lvl="1" eaLnBrk="1" hangingPunct="1"/>
            <a:r>
              <a:rPr lang="en-IN" sz="2900" b="1" dirty="0" smtClean="0">
                <a:solidFill>
                  <a:srgbClr val="60249C"/>
                </a:solidFill>
                <a:latin typeface="Times New Roman" pitchFamily="18" charset="0"/>
                <a:cs typeface="Times New Roman" pitchFamily="18" charset="0"/>
              </a:rPr>
              <a:t>Rabi			           : 27%</a:t>
            </a:r>
          </a:p>
          <a:p>
            <a:pPr lvl="1" eaLnBrk="1" hangingPunct="1">
              <a:buFont typeface="Arial" pitchFamily="34" charset="0"/>
              <a:buChar char="•"/>
            </a:pPr>
            <a:r>
              <a:rPr lang="en-IN" sz="2900" b="1" dirty="0" smtClean="0">
                <a:solidFill>
                  <a:srgbClr val="60249C"/>
                </a:solidFill>
                <a:latin typeface="Times New Roman" pitchFamily="18" charset="0"/>
                <a:cs typeface="Times New Roman" pitchFamily="18" charset="0"/>
              </a:rPr>
              <a:t>Fertilizer consumption               </a:t>
            </a:r>
          </a:p>
          <a:p>
            <a:pPr marL="457200" lvl="1" indent="0" eaLnBrk="1" hangingPunct="1">
              <a:buNone/>
            </a:pPr>
            <a:r>
              <a:rPr lang="en-IN" sz="2900" b="1" dirty="0">
                <a:solidFill>
                  <a:srgbClr val="60249C"/>
                </a:solidFill>
                <a:latin typeface="Times New Roman" pitchFamily="18" charset="0"/>
                <a:cs typeface="Times New Roman" pitchFamily="18" charset="0"/>
              </a:rPr>
              <a:t> </a:t>
            </a:r>
            <a:r>
              <a:rPr lang="en-IN" sz="2900" b="1" dirty="0" smtClean="0">
                <a:solidFill>
                  <a:srgbClr val="60249C"/>
                </a:solidFill>
                <a:latin typeface="Times New Roman" pitchFamily="18" charset="0"/>
                <a:cs typeface="Times New Roman" pitchFamily="18" charset="0"/>
              </a:rPr>
              <a:t>  - </a:t>
            </a:r>
            <a:r>
              <a:rPr lang="en-IN" sz="2900" b="1" dirty="0" err="1" smtClean="0">
                <a:solidFill>
                  <a:srgbClr val="60249C"/>
                </a:solidFill>
                <a:latin typeface="Times New Roman" pitchFamily="18" charset="0"/>
                <a:cs typeface="Times New Roman" pitchFamily="18" charset="0"/>
              </a:rPr>
              <a:t>Kharif</a:t>
            </a:r>
            <a:r>
              <a:rPr lang="en-IN" sz="2900" b="1" dirty="0" smtClean="0">
                <a:solidFill>
                  <a:srgbClr val="60249C"/>
                </a:solidFill>
                <a:latin typeface="Times New Roman" pitchFamily="18" charset="0"/>
                <a:cs typeface="Times New Roman" pitchFamily="18" charset="0"/>
              </a:rPr>
              <a:t>                             : 111.2 kg/ha</a:t>
            </a:r>
          </a:p>
          <a:p>
            <a:pPr marL="457200" lvl="1" indent="0" eaLnBrk="1" hangingPunct="1">
              <a:buNone/>
            </a:pPr>
            <a:r>
              <a:rPr lang="en-IN" sz="2900" b="1" dirty="0" smtClean="0">
                <a:solidFill>
                  <a:srgbClr val="60249C"/>
                </a:solidFill>
                <a:latin typeface="Times New Roman" pitchFamily="18" charset="0"/>
                <a:cs typeface="Times New Roman" pitchFamily="18" charset="0"/>
              </a:rPr>
              <a:t>   - Rabi                                : 56.86 kg/ha</a:t>
            </a:r>
          </a:p>
          <a:p>
            <a:pPr marL="457200" lvl="1" indent="0" eaLnBrk="1" hangingPunct="1">
              <a:buNone/>
            </a:pPr>
            <a:r>
              <a:rPr lang="en-IN" sz="2900" b="1" dirty="0" smtClean="0">
                <a:solidFill>
                  <a:srgbClr val="60249C"/>
                </a:solidFill>
                <a:latin typeface="Times New Roman" pitchFamily="18" charset="0"/>
                <a:cs typeface="Times New Roman" pitchFamily="18" charset="0"/>
              </a:rPr>
              <a:t>   -  Average                          : </a:t>
            </a:r>
            <a:r>
              <a:rPr lang="en-IN" sz="2900" b="1" dirty="0" smtClean="0">
                <a:solidFill>
                  <a:srgbClr val="0070C0"/>
                </a:solidFill>
                <a:latin typeface="Times New Roman" pitchFamily="18" charset="0"/>
                <a:cs typeface="Times New Roman" pitchFamily="18" charset="0"/>
              </a:rPr>
              <a:t>84.03 kg/ha</a:t>
            </a:r>
          </a:p>
          <a:p>
            <a:pPr marL="0" indent="0" eaLnBrk="1" hangingPunct="1">
              <a:buNone/>
            </a:pPr>
            <a:r>
              <a:rPr lang="en-IN" sz="2600" b="1" dirty="0" smtClean="0"/>
              <a:t>          -  </a:t>
            </a:r>
            <a:r>
              <a:rPr lang="en-IN" sz="2900" b="1" dirty="0">
                <a:solidFill>
                  <a:srgbClr val="60249C"/>
                </a:solidFill>
                <a:latin typeface="Times New Roman" pitchFamily="18" charset="0"/>
                <a:cs typeface="Times New Roman" pitchFamily="18" charset="0"/>
              </a:rPr>
              <a:t>Humidity                    </a:t>
            </a:r>
            <a:r>
              <a:rPr lang="en-IN" sz="2900" b="1" dirty="0" smtClean="0">
                <a:solidFill>
                  <a:srgbClr val="60249C"/>
                </a:solidFill>
                <a:latin typeface="Times New Roman" pitchFamily="18" charset="0"/>
                <a:cs typeface="Times New Roman" pitchFamily="18" charset="0"/>
              </a:rPr>
              <a:t>    : </a:t>
            </a:r>
            <a:r>
              <a:rPr lang="en-IN" sz="2900" b="1" dirty="0">
                <a:solidFill>
                  <a:srgbClr val="60249C"/>
                </a:solidFill>
                <a:latin typeface="Times New Roman" pitchFamily="18" charset="0"/>
                <a:cs typeface="Times New Roman" pitchFamily="18" charset="0"/>
              </a:rPr>
              <a:t>84-87 </a:t>
            </a:r>
            <a:r>
              <a:rPr lang="en-IN" sz="2900" b="1" dirty="0" smtClean="0">
                <a:solidFill>
                  <a:srgbClr val="60249C"/>
                </a:solidFill>
                <a:latin typeface="Times New Roman" pitchFamily="18" charset="0"/>
                <a:cs typeface="Times New Roman" pitchFamily="18" charset="0"/>
              </a:rPr>
              <a:t>%</a:t>
            </a:r>
          </a:p>
          <a:p>
            <a:pPr marL="0" lvl="0" indent="0">
              <a:buNone/>
            </a:pPr>
            <a:r>
              <a:rPr lang="en-IN" sz="2900" b="1" dirty="0">
                <a:solidFill>
                  <a:srgbClr val="60249C"/>
                </a:solidFill>
                <a:latin typeface="Times New Roman" pitchFamily="18" charset="0"/>
                <a:cs typeface="Times New Roman" pitchFamily="18" charset="0"/>
              </a:rPr>
              <a:t> </a:t>
            </a:r>
            <a:r>
              <a:rPr lang="en-IN" sz="2900" b="1" dirty="0" smtClean="0">
                <a:solidFill>
                  <a:srgbClr val="60249C"/>
                </a:solidFill>
                <a:latin typeface="Times New Roman" pitchFamily="18" charset="0"/>
                <a:cs typeface="Times New Roman" pitchFamily="18" charset="0"/>
              </a:rPr>
              <a:t>        - Temperature                  : </a:t>
            </a:r>
            <a:r>
              <a:rPr lang="en-IN" b="1" dirty="0">
                <a:solidFill>
                  <a:srgbClr val="60249C"/>
                </a:solidFill>
                <a:latin typeface="Times New Roman" pitchFamily="18" charset="0"/>
                <a:cs typeface="Times New Roman" pitchFamily="18" charset="0"/>
              </a:rPr>
              <a:t>14 ⁰C and 43 ⁰ </a:t>
            </a:r>
            <a:r>
              <a:rPr lang="en-IN" b="1" dirty="0" smtClean="0">
                <a:solidFill>
                  <a:srgbClr val="60249C"/>
                </a:solidFill>
                <a:latin typeface="Times New Roman" pitchFamily="18" charset="0"/>
                <a:cs typeface="Times New Roman" pitchFamily="18" charset="0"/>
              </a:rPr>
              <a:t>C</a:t>
            </a:r>
          </a:p>
          <a:p>
            <a:pPr marL="0" lvl="0" indent="0">
              <a:buNone/>
            </a:pPr>
            <a:r>
              <a:rPr lang="en-IN" b="1" dirty="0" smtClean="0">
                <a:solidFill>
                  <a:srgbClr val="60249C"/>
                </a:solidFill>
                <a:latin typeface="Times New Roman" pitchFamily="18" charset="0"/>
                <a:cs typeface="Times New Roman" pitchFamily="18" charset="0"/>
              </a:rPr>
              <a:t>       -Annual Rain fall	  :1559.9mm</a:t>
            </a:r>
          </a:p>
          <a:p>
            <a:pPr marL="0" lvl="0" indent="0">
              <a:buNone/>
            </a:pPr>
            <a:r>
              <a:rPr lang="en-IN" b="1" dirty="0" smtClean="0">
                <a:solidFill>
                  <a:srgbClr val="60249C"/>
                </a:solidFill>
                <a:latin typeface="Times New Roman" pitchFamily="18" charset="0"/>
                <a:cs typeface="Times New Roman" pitchFamily="18" charset="0"/>
              </a:rPr>
              <a:t>       - PH range		           :</a:t>
            </a:r>
            <a:r>
              <a:rPr lang="en-IN" b="1" dirty="0" smtClean="0">
                <a:solidFill>
                  <a:srgbClr val="0070C0"/>
                </a:solidFill>
                <a:latin typeface="Times New Roman" pitchFamily="18" charset="0"/>
                <a:cs typeface="Times New Roman" pitchFamily="18" charset="0"/>
              </a:rPr>
              <a:t>5.2 to 7.4</a:t>
            </a:r>
          </a:p>
          <a:p>
            <a:pPr marL="0" lvl="0" indent="0">
              <a:buNone/>
            </a:pPr>
            <a:endParaRPr lang="en-IN" sz="2400" b="1" dirty="0">
              <a:solidFill>
                <a:srgbClr val="60249C"/>
              </a:solidFill>
              <a:latin typeface="Times New Roman" pitchFamily="18" charset="0"/>
              <a:cs typeface="Times New Roman" pitchFamily="18" charset="0"/>
            </a:endParaRPr>
          </a:p>
          <a:p>
            <a:pPr marL="0" indent="0" eaLnBrk="1" hangingPunct="1">
              <a:buNone/>
            </a:pPr>
            <a:endParaRPr lang="en-IN" sz="2200" b="1" dirty="0">
              <a:solidFill>
                <a:srgbClr val="60249C"/>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09366046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2468544788"/>
              </p:ext>
            </p:extLst>
          </p:nvPr>
        </p:nvGraphicFramePr>
        <p:xfrm>
          <a:off x="428596" y="857232"/>
          <a:ext cx="8355811" cy="5394960"/>
        </p:xfrm>
        <a:graphic>
          <a:graphicData uri="http://schemas.openxmlformats.org/drawingml/2006/table">
            <a:tbl>
              <a:tblPr firstRow="1" bandRow="1">
                <a:tableStyleId>{5940675A-B579-460E-94D1-54222C63F5DA}</a:tableStyleId>
              </a:tblPr>
              <a:tblGrid>
                <a:gridCol w="1963026"/>
                <a:gridCol w="2000264"/>
                <a:gridCol w="1823188"/>
                <a:gridCol w="2569333"/>
              </a:tblGrid>
              <a:tr h="428628">
                <a:tc>
                  <a:txBody>
                    <a:bodyPr/>
                    <a:lstStyle/>
                    <a:p>
                      <a:pPr algn="ctr"/>
                      <a:r>
                        <a:rPr lang="en-US" sz="2400" b="1" dirty="0" smtClean="0">
                          <a:solidFill>
                            <a:srgbClr val="C00000"/>
                          </a:solidFill>
                        </a:rPr>
                        <a:t>Name of Crop</a:t>
                      </a:r>
                      <a:endParaRPr lang="en-US" sz="2400" b="1" dirty="0">
                        <a:solidFill>
                          <a:srgbClr val="C00000"/>
                        </a:solidFill>
                      </a:endParaRPr>
                    </a:p>
                  </a:txBody>
                  <a:tcPr>
                    <a:solidFill>
                      <a:schemeClr val="accent5">
                        <a:lumMod val="20000"/>
                        <a:lumOff val="80000"/>
                      </a:schemeClr>
                    </a:solidFill>
                  </a:tcPr>
                </a:tc>
                <a:tc>
                  <a:txBody>
                    <a:bodyPr/>
                    <a:lstStyle/>
                    <a:p>
                      <a:pPr lvl="0" algn="ctr"/>
                      <a:r>
                        <a:rPr lang="en-US" sz="2400" b="1" dirty="0" err="1" smtClean="0">
                          <a:solidFill>
                            <a:srgbClr val="C00000"/>
                          </a:solidFill>
                        </a:rPr>
                        <a:t>Kharif</a:t>
                      </a:r>
                      <a:endParaRPr lang="en-US" sz="2400" b="1" dirty="0">
                        <a:solidFill>
                          <a:srgbClr val="C00000"/>
                        </a:solidFill>
                      </a:endParaRPr>
                    </a:p>
                  </a:txBody>
                  <a:tcPr>
                    <a:solidFill>
                      <a:schemeClr val="accent5">
                        <a:lumMod val="20000"/>
                        <a:lumOff val="80000"/>
                      </a:schemeClr>
                    </a:solidFill>
                  </a:tcPr>
                </a:tc>
                <a:tc>
                  <a:txBody>
                    <a:bodyPr/>
                    <a:lstStyle/>
                    <a:p>
                      <a:pPr lvl="0" algn="ctr"/>
                      <a:r>
                        <a:rPr lang="en-US" sz="2400" b="1" kern="1200" dirty="0" smtClean="0">
                          <a:solidFill>
                            <a:srgbClr val="C00000"/>
                          </a:solidFill>
                          <a:effectLst/>
                          <a:latin typeface="+mn-lt"/>
                          <a:ea typeface="+mn-ea"/>
                          <a:cs typeface="+mn-cs"/>
                        </a:rPr>
                        <a:t>Rabi</a:t>
                      </a:r>
                    </a:p>
                  </a:txBody>
                  <a:tcPr>
                    <a:solidFill>
                      <a:schemeClr val="accent5">
                        <a:lumMod val="20000"/>
                        <a:lumOff val="80000"/>
                      </a:schemeClr>
                    </a:solidFill>
                  </a:tcPr>
                </a:tc>
                <a:tc>
                  <a:txBody>
                    <a:bodyPr/>
                    <a:lstStyle/>
                    <a:p>
                      <a:pPr lvl="0" algn="ctr"/>
                      <a:r>
                        <a:rPr lang="en-US" sz="2400" b="1" kern="1200" dirty="0" smtClean="0">
                          <a:solidFill>
                            <a:srgbClr val="C00000"/>
                          </a:solidFill>
                          <a:effectLst/>
                          <a:latin typeface="+mn-lt"/>
                          <a:ea typeface="+mn-ea"/>
                          <a:cs typeface="+mn-cs"/>
                        </a:rPr>
                        <a:t>Avg. Productivity</a:t>
                      </a:r>
                    </a:p>
                  </a:txBody>
                  <a:tcPr>
                    <a:solidFill>
                      <a:schemeClr val="accent5">
                        <a:lumMod val="20000"/>
                        <a:lumOff val="80000"/>
                      </a:schemeClr>
                    </a:solidFill>
                  </a:tcPr>
                </a:tc>
              </a:tr>
              <a:tr h="320048">
                <a:tc>
                  <a:txBody>
                    <a:bodyPr/>
                    <a:lstStyle/>
                    <a:p>
                      <a:pPr algn="ctr"/>
                      <a:endParaRPr lang="en-US" sz="2400" b="1" dirty="0">
                        <a:solidFill>
                          <a:srgbClr val="C00000"/>
                        </a:solidFill>
                      </a:endParaRPr>
                    </a:p>
                  </a:txBody>
                  <a:tcPr/>
                </a:tc>
                <a:tc>
                  <a:txBody>
                    <a:bodyPr/>
                    <a:lstStyle/>
                    <a:p>
                      <a:pPr lvl="0" algn="ctr"/>
                      <a:r>
                        <a:rPr lang="en-US" sz="2000" b="1" dirty="0" smtClean="0">
                          <a:solidFill>
                            <a:srgbClr val="C00000"/>
                          </a:solidFill>
                        </a:rPr>
                        <a:t>Area (ha)</a:t>
                      </a:r>
                      <a:endParaRPr lang="en-US" sz="2000" b="1" dirty="0">
                        <a:solidFill>
                          <a:srgbClr val="C00000"/>
                        </a:solidFill>
                      </a:endParaRPr>
                    </a:p>
                  </a:txBody>
                  <a:tcPr/>
                </a:tc>
                <a:tc>
                  <a:txBody>
                    <a:bodyPr/>
                    <a:lstStyle/>
                    <a:p>
                      <a:pPr lvl="0" algn="ctr"/>
                      <a:r>
                        <a:rPr lang="en-US" sz="2000" b="1" kern="1200" dirty="0" smtClean="0">
                          <a:solidFill>
                            <a:srgbClr val="C00000"/>
                          </a:solidFill>
                          <a:effectLst/>
                          <a:latin typeface="+mn-lt"/>
                          <a:ea typeface="+mn-ea"/>
                          <a:cs typeface="+mn-cs"/>
                        </a:rPr>
                        <a:t>Area (ha)</a:t>
                      </a:r>
                    </a:p>
                  </a:txBody>
                  <a:tcPr/>
                </a:tc>
                <a:tc>
                  <a:txBody>
                    <a:bodyPr/>
                    <a:lstStyle/>
                    <a:p>
                      <a:pPr lvl="0" algn="ctr"/>
                      <a:r>
                        <a:rPr lang="en-US" sz="2000" b="1" kern="1200" dirty="0" smtClean="0">
                          <a:solidFill>
                            <a:srgbClr val="C00000"/>
                          </a:solidFill>
                          <a:effectLst/>
                          <a:latin typeface="+mn-lt"/>
                          <a:ea typeface="+mn-ea"/>
                          <a:cs typeface="+mn-cs"/>
                        </a:rPr>
                        <a:t>q/ha</a:t>
                      </a:r>
                    </a:p>
                  </a:txBody>
                  <a:tcPr/>
                </a:tc>
              </a:tr>
              <a:tr h="300046">
                <a:tc>
                  <a:txBody>
                    <a:bodyPr/>
                    <a:lstStyle/>
                    <a:p>
                      <a:pPr algn="ctr"/>
                      <a:r>
                        <a:rPr lang="en-US" sz="2400" b="1" dirty="0" smtClean="0">
                          <a:solidFill>
                            <a:srgbClr val="0033CC"/>
                          </a:solidFill>
                        </a:rPr>
                        <a:t>Paddy</a:t>
                      </a:r>
                      <a:endParaRPr lang="en-US" sz="2400" b="1" dirty="0">
                        <a:solidFill>
                          <a:srgbClr val="0033CC"/>
                        </a:solidFill>
                      </a:endParaRPr>
                    </a:p>
                  </a:txBody>
                  <a:tcPr/>
                </a:tc>
                <a:tc>
                  <a:txBody>
                    <a:bodyPr/>
                    <a:lstStyle/>
                    <a:p>
                      <a:pPr algn="ctr"/>
                      <a:r>
                        <a:rPr lang="en-US" sz="2400" b="1" dirty="0" smtClean="0">
                          <a:solidFill>
                            <a:srgbClr val="0033CC"/>
                          </a:solidFill>
                        </a:rPr>
                        <a:t>1,12,800</a:t>
                      </a:r>
                      <a:endParaRPr lang="en-US" sz="2400" b="1" dirty="0">
                        <a:solidFill>
                          <a:srgbClr val="0033CC"/>
                        </a:solidFill>
                      </a:endParaRPr>
                    </a:p>
                  </a:txBody>
                  <a:tcPr/>
                </a:tc>
                <a:tc>
                  <a:txBody>
                    <a:bodyPr/>
                    <a:lstStyle/>
                    <a:p>
                      <a:pPr algn="ctr"/>
                      <a:r>
                        <a:rPr lang="en-US" sz="2400" b="1" dirty="0" smtClean="0">
                          <a:solidFill>
                            <a:srgbClr val="0033CC"/>
                          </a:solidFill>
                        </a:rPr>
                        <a:t>4200</a:t>
                      </a:r>
                      <a:endParaRPr lang="en-US" sz="2400" b="1" dirty="0">
                        <a:solidFill>
                          <a:srgbClr val="0033CC"/>
                        </a:solidFill>
                      </a:endParaRPr>
                    </a:p>
                  </a:txBody>
                  <a:tcPr/>
                </a:tc>
                <a:tc>
                  <a:txBody>
                    <a:bodyPr/>
                    <a:lstStyle/>
                    <a:p>
                      <a:pPr algn="ctr"/>
                      <a:r>
                        <a:rPr lang="en-US" sz="2400" b="1" dirty="0" smtClean="0">
                          <a:solidFill>
                            <a:srgbClr val="0033CC"/>
                          </a:solidFill>
                        </a:rPr>
                        <a:t>25.43</a:t>
                      </a:r>
                      <a:endParaRPr lang="en-US" sz="2400" b="1" dirty="0">
                        <a:solidFill>
                          <a:srgbClr val="0033CC"/>
                        </a:solidFill>
                      </a:endParaRPr>
                    </a:p>
                  </a:txBody>
                  <a:tcPr/>
                </a:tc>
              </a:tr>
              <a:tr h="370840">
                <a:tc>
                  <a:txBody>
                    <a:bodyPr/>
                    <a:lstStyle/>
                    <a:p>
                      <a:pPr algn="ctr"/>
                      <a:r>
                        <a:rPr lang="en-US" sz="2400" b="1" dirty="0" smtClean="0">
                          <a:solidFill>
                            <a:srgbClr val="0033CC"/>
                          </a:solidFill>
                        </a:rPr>
                        <a:t>Groundnut</a:t>
                      </a:r>
                      <a:endParaRPr lang="en-US" sz="2400" b="1" dirty="0">
                        <a:solidFill>
                          <a:srgbClr val="0033CC"/>
                        </a:solidFill>
                      </a:endParaRPr>
                    </a:p>
                  </a:txBody>
                  <a:tcPr/>
                </a:tc>
                <a:tc>
                  <a:txBody>
                    <a:bodyPr/>
                    <a:lstStyle/>
                    <a:p>
                      <a:pPr algn="ctr"/>
                      <a:r>
                        <a:rPr lang="en-US" sz="2400" b="1" dirty="0" smtClean="0">
                          <a:solidFill>
                            <a:srgbClr val="0033CC"/>
                          </a:solidFill>
                        </a:rPr>
                        <a:t>994</a:t>
                      </a:r>
                      <a:endParaRPr lang="en-US" sz="2400" b="1" dirty="0">
                        <a:solidFill>
                          <a:srgbClr val="0033CC"/>
                        </a:solidFill>
                      </a:endParaRPr>
                    </a:p>
                  </a:txBody>
                  <a:tcPr/>
                </a:tc>
                <a:tc>
                  <a:txBody>
                    <a:bodyPr/>
                    <a:lstStyle/>
                    <a:p>
                      <a:pPr algn="ctr"/>
                      <a:r>
                        <a:rPr lang="en-US" sz="2400" b="1" dirty="0" smtClean="0">
                          <a:solidFill>
                            <a:srgbClr val="0033CC"/>
                          </a:solidFill>
                        </a:rPr>
                        <a:t>32006</a:t>
                      </a:r>
                      <a:endParaRPr lang="en-US" sz="2400" b="1" dirty="0">
                        <a:solidFill>
                          <a:srgbClr val="0033CC"/>
                        </a:solidFill>
                      </a:endParaRPr>
                    </a:p>
                  </a:txBody>
                  <a:tcPr/>
                </a:tc>
                <a:tc>
                  <a:txBody>
                    <a:bodyPr/>
                    <a:lstStyle/>
                    <a:p>
                      <a:pPr algn="ctr"/>
                      <a:r>
                        <a:rPr lang="en-US" sz="2400" b="1" dirty="0" smtClean="0">
                          <a:solidFill>
                            <a:srgbClr val="0033CC"/>
                          </a:solidFill>
                        </a:rPr>
                        <a:t>15.95</a:t>
                      </a:r>
                      <a:endParaRPr lang="en-US" sz="2400" b="1" dirty="0">
                        <a:solidFill>
                          <a:srgbClr val="0033CC"/>
                        </a:solidFill>
                      </a:endParaRPr>
                    </a:p>
                  </a:txBody>
                  <a:tcPr/>
                </a:tc>
              </a:tr>
              <a:tr h="370840">
                <a:tc>
                  <a:txBody>
                    <a:bodyPr/>
                    <a:lstStyle/>
                    <a:p>
                      <a:pPr algn="ctr"/>
                      <a:r>
                        <a:rPr lang="en-US" sz="2400" b="1" dirty="0" err="1" smtClean="0">
                          <a:solidFill>
                            <a:srgbClr val="0033CC"/>
                          </a:solidFill>
                        </a:rPr>
                        <a:t>Greengram</a:t>
                      </a:r>
                      <a:endParaRPr lang="en-US" sz="2400" b="1" dirty="0">
                        <a:solidFill>
                          <a:srgbClr val="0033CC"/>
                        </a:solidFill>
                      </a:endParaRPr>
                    </a:p>
                  </a:txBody>
                  <a:tcPr/>
                </a:tc>
                <a:tc>
                  <a:txBody>
                    <a:bodyPr/>
                    <a:lstStyle/>
                    <a:p>
                      <a:pPr algn="ctr"/>
                      <a:r>
                        <a:rPr lang="en-US" sz="2400" b="1" dirty="0" smtClean="0">
                          <a:solidFill>
                            <a:srgbClr val="0033CC"/>
                          </a:solidFill>
                        </a:rPr>
                        <a:t>-</a:t>
                      </a:r>
                      <a:endParaRPr lang="en-US" sz="2400" b="1" dirty="0">
                        <a:solidFill>
                          <a:srgbClr val="0033CC"/>
                        </a:solidFill>
                      </a:endParaRPr>
                    </a:p>
                  </a:txBody>
                  <a:tcPr/>
                </a:tc>
                <a:tc>
                  <a:txBody>
                    <a:bodyPr/>
                    <a:lstStyle/>
                    <a:p>
                      <a:pPr algn="ctr"/>
                      <a:r>
                        <a:rPr lang="en-US" sz="2400" b="1" dirty="0" smtClean="0">
                          <a:solidFill>
                            <a:srgbClr val="0033CC"/>
                          </a:solidFill>
                        </a:rPr>
                        <a:t>25000</a:t>
                      </a:r>
                      <a:endParaRPr lang="en-US" sz="2400" b="1" dirty="0">
                        <a:solidFill>
                          <a:srgbClr val="0033CC"/>
                        </a:solidFill>
                      </a:endParaRPr>
                    </a:p>
                  </a:txBody>
                  <a:tcPr/>
                </a:tc>
                <a:tc>
                  <a:txBody>
                    <a:bodyPr/>
                    <a:lstStyle/>
                    <a:p>
                      <a:pPr algn="ctr"/>
                      <a:r>
                        <a:rPr lang="en-US" sz="2400" b="1" dirty="0" smtClean="0">
                          <a:solidFill>
                            <a:srgbClr val="0033CC"/>
                          </a:solidFill>
                        </a:rPr>
                        <a:t>3.15</a:t>
                      </a:r>
                      <a:endParaRPr lang="en-US" sz="2400" b="1" dirty="0">
                        <a:solidFill>
                          <a:srgbClr val="0033CC"/>
                        </a:solidFill>
                      </a:endParaRPr>
                    </a:p>
                  </a:txBody>
                  <a:tcPr/>
                </a:tc>
              </a:tr>
              <a:tr h="370840">
                <a:tc>
                  <a:txBody>
                    <a:bodyPr/>
                    <a:lstStyle/>
                    <a:p>
                      <a:pPr algn="ctr"/>
                      <a:r>
                        <a:rPr lang="en-US" sz="2400" b="1" dirty="0" err="1" smtClean="0">
                          <a:solidFill>
                            <a:srgbClr val="0033CC"/>
                          </a:solidFill>
                        </a:rPr>
                        <a:t>Blackgram</a:t>
                      </a:r>
                      <a:endParaRPr lang="en-US" sz="2400" b="1" dirty="0">
                        <a:solidFill>
                          <a:srgbClr val="0033CC"/>
                        </a:solidFill>
                      </a:endParaRPr>
                    </a:p>
                  </a:txBody>
                  <a:tcPr/>
                </a:tc>
                <a:tc>
                  <a:txBody>
                    <a:bodyPr/>
                    <a:lstStyle/>
                    <a:p>
                      <a:pPr algn="ctr"/>
                      <a:r>
                        <a:rPr lang="en-US" sz="2400" b="1" dirty="0" smtClean="0">
                          <a:solidFill>
                            <a:srgbClr val="0033CC"/>
                          </a:solidFill>
                        </a:rPr>
                        <a:t>1720</a:t>
                      </a:r>
                      <a:endParaRPr lang="en-US" sz="2400" b="1" dirty="0">
                        <a:solidFill>
                          <a:srgbClr val="0033CC"/>
                        </a:solidFill>
                      </a:endParaRPr>
                    </a:p>
                  </a:txBody>
                  <a:tcPr/>
                </a:tc>
                <a:tc>
                  <a:txBody>
                    <a:bodyPr/>
                    <a:lstStyle/>
                    <a:p>
                      <a:pPr algn="ctr"/>
                      <a:r>
                        <a:rPr lang="en-US" sz="2400" b="1" dirty="0" smtClean="0">
                          <a:solidFill>
                            <a:srgbClr val="0033CC"/>
                          </a:solidFill>
                        </a:rPr>
                        <a:t>21000</a:t>
                      </a:r>
                      <a:endParaRPr lang="en-US" sz="2400" b="1" dirty="0">
                        <a:solidFill>
                          <a:srgbClr val="0033CC"/>
                        </a:solidFill>
                      </a:endParaRPr>
                    </a:p>
                  </a:txBody>
                  <a:tcPr/>
                </a:tc>
                <a:tc>
                  <a:txBody>
                    <a:bodyPr/>
                    <a:lstStyle/>
                    <a:p>
                      <a:pPr algn="ctr"/>
                      <a:r>
                        <a:rPr lang="en-US" sz="2400" b="1" dirty="0" smtClean="0">
                          <a:solidFill>
                            <a:srgbClr val="0033CC"/>
                          </a:solidFill>
                        </a:rPr>
                        <a:t>3.05</a:t>
                      </a:r>
                      <a:endParaRPr lang="en-US" sz="2400" b="1" dirty="0">
                        <a:solidFill>
                          <a:srgbClr val="0033CC"/>
                        </a:solidFill>
                      </a:endParaRPr>
                    </a:p>
                  </a:txBody>
                  <a:tcPr/>
                </a:tc>
              </a:tr>
              <a:tr h="370840">
                <a:tc>
                  <a:txBody>
                    <a:bodyPr/>
                    <a:lstStyle/>
                    <a:p>
                      <a:pPr algn="ctr"/>
                      <a:r>
                        <a:rPr lang="en-US" sz="2400" b="1" dirty="0" smtClean="0">
                          <a:solidFill>
                            <a:srgbClr val="0033CC"/>
                          </a:solidFill>
                        </a:rPr>
                        <a:t>Sugarcane</a:t>
                      </a:r>
                      <a:endParaRPr lang="en-US" sz="2400" b="1" dirty="0">
                        <a:solidFill>
                          <a:srgbClr val="0033CC"/>
                        </a:solidFill>
                      </a:endParaRPr>
                    </a:p>
                  </a:txBody>
                  <a:tcPr/>
                </a:tc>
                <a:tc>
                  <a:txBody>
                    <a:bodyPr/>
                    <a:lstStyle/>
                    <a:p>
                      <a:pPr algn="ctr"/>
                      <a:r>
                        <a:rPr lang="en-US" sz="2400" b="1" dirty="0" smtClean="0">
                          <a:solidFill>
                            <a:srgbClr val="0033CC"/>
                          </a:solidFill>
                        </a:rPr>
                        <a:t>-</a:t>
                      </a:r>
                      <a:endParaRPr lang="en-US" sz="2400" b="1" dirty="0">
                        <a:solidFill>
                          <a:srgbClr val="0033CC"/>
                        </a:solidFill>
                      </a:endParaRPr>
                    </a:p>
                  </a:txBody>
                  <a:tcPr/>
                </a:tc>
                <a:tc>
                  <a:txBody>
                    <a:bodyPr/>
                    <a:lstStyle/>
                    <a:p>
                      <a:pPr algn="ctr"/>
                      <a:r>
                        <a:rPr lang="en-US" sz="2400" b="1" dirty="0" smtClean="0">
                          <a:solidFill>
                            <a:srgbClr val="0033CC"/>
                          </a:solidFill>
                        </a:rPr>
                        <a:t>2000</a:t>
                      </a:r>
                      <a:endParaRPr lang="en-US" sz="2400" b="1" dirty="0">
                        <a:solidFill>
                          <a:srgbClr val="0033CC"/>
                        </a:solidFill>
                      </a:endParaRPr>
                    </a:p>
                  </a:txBody>
                  <a:tcPr/>
                </a:tc>
                <a:tc>
                  <a:txBody>
                    <a:bodyPr/>
                    <a:lstStyle/>
                    <a:p>
                      <a:pPr algn="ctr"/>
                      <a:r>
                        <a:rPr lang="en-US" sz="2400" b="1" dirty="0" smtClean="0">
                          <a:solidFill>
                            <a:srgbClr val="0033CC"/>
                          </a:solidFill>
                        </a:rPr>
                        <a:t>642.50</a:t>
                      </a:r>
                      <a:endParaRPr lang="en-US" sz="2400" b="1" dirty="0">
                        <a:solidFill>
                          <a:srgbClr val="0033CC"/>
                        </a:solidFill>
                      </a:endParaRPr>
                    </a:p>
                  </a:txBody>
                  <a:tcPr/>
                </a:tc>
              </a:tr>
              <a:tr h="370840">
                <a:tc>
                  <a:txBody>
                    <a:bodyPr/>
                    <a:lstStyle/>
                    <a:p>
                      <a:pPr algn="ctr"/>
                      <a:r>
                        <a:rPr lang="en-US" sz="2400" b="1" dirty="0" smtClean="0">
                          <a:solidFill>
                            <a:srgbClr val="0033CC"/>
                          </a:solidFill>
                        </a:rPr>
                        <a:t>Mustard</a:t>
                      </a:r>
                      <a:endParaRPr lang="en-US" sz="2400" b="1" dirty="0">
                        <a:solidFill>
                          <a:srgbClr val="0033CC"/>
                        </a:solidFill>
                      </a:endParaRPr>
                    </a:p>
                  </a:txBody>
                  <a:tcPr/>
                </a:tc>
                <a:tc>
                  <a:txBody>
                    <a:bodyPr/>
                    <a:lstStyle/>
                    <a:p>
                      <a:pPr algn="ctr"/>
                      <a:r>
                        <a:rPr lang="en-US" sz="2400" b="1" dirty="0" smtClean="0">
                          <a:solidFill>
                            <a:srgbClr val="0033CC"/>
                          </a:solidFill>
                        </a:rPr>
                        <a:t>-</a:t>
                      </a:r>
                      <a:endParaRPr lang="en-US" sz="2400" b="1" dirty="0">
                        <a:solidFill>
                          <a:srgbClr val="0033CC"/>
                        </a:solidFill>
                      </a:endParaRPr>
                    </a:p>
                  </a:txBody>
                  <a:tcPr/>
                </a:tc>
                <a:tc>
                  <a:txBody>
                    <a:bodyPr/>
                    <a:lstStyle/>
                    <a:p>
                      <a:pPr algn="ctr"/>
                      <a:r>
                        <a:rPr lang="en-US" sz="2400" b="1" dirty="0" smtClean="0">
                          <a:solidFill>
                            <a:srgbClr val="0033CC"/>
                          </a:solidFill>
                        </a:rPr>
                        <a:t>3000</a:t>
                      </a:r>
                      <a:endParaRPr lang="en-US" sz="2400" b="1" dirty="0">
                        <a:solidFill>
                          <a:srgbClr val="0033CC"/>
                        </a:solidFill>
                      </a:endParaRPr>
                    </a:p>
                  </a:txBody>
                  <a:tcPr/>
                </a:tc>
                <a:tc>
                  <a:txBody>
                    <a:bodyPr/>
                    <a:lstStyle/>
                    <a:p>
                      <a:pPr algn="ctr"/>
                      <a:r>
                        <a:rPr lang="en-US" sz="2400" b="1" dirty="0" smtClean="0">
                          <a:solidFill>
                            <a:srgbClr val="0033CC"/>
                          </a:solidFill>
                        </a:rPr>
                        <a:t>3.78</a:t>
                      </a:r>
                      <a:endParaRPr lang="en-US" sz="2400" b="1" dirty="0">
                        <a:solidFill>
                          <a:srgbClr val="0033CC"/>
                        </a:solidFill>
                      </a:endParaRPr>
                    </a:p>
                  </a:txBody>
                  <a:tcPr/>
                </a:tc>
              </a:tr>
              <a:tr h="370840">
                <a:tc>
                  <a:txBody>
                    <a:bodyPr/>
                    <a:lstStyle/>
                    <a:p>
                      <a:pPr algn="ctr"/>
                      <a:r>
                        <a:rPr lang="en-US" sz="2400" b="1" dirty="0" smtClean="0">
                          <a:solidFill>
                            <a:srgbClr val="0033CC"/>
                          </a:solidFill>
                        </a:rPr>
                        <a:t>Jute</a:t>
                      </a:r>
                      <a:endParaRPr lang="en-US" sz="2400" b="1" dirty="0">
                        <a:solidFill>
                          <a:srgbClr val="0033CC"/>
                        </a:solidFill>
                      </a:endParaRPr>
                    </a:p>
                  </a:txBody>
                  <a:tcPr/>
                </a:tc>
                <a:tc>
                  <a:txBody>
                    <a:bodyPr/>
                    <a:lstStyle/>
                    <a:p>
                      <a:pPr algn="ctr"/>
                      <a:r>
                        <a:rPr lang="en-US" sz="2400" b="1" dirty="0" smtClean="0">
                          <a:solidFill>
                            <a:srgbClr val="0033CC"/>
                          </a:solidFill>
                        </a:rPr>
                        <a:t>1000</a:t>
                      </a:r>
                      <a:endParaRPr lang="en-US" sz="2400" b="1" dirty="0">
                        <a:solidFill>
                          <a:srgbClr val="0033CC"/>
                        </a:solidFill>
                      </a:endParaRPr>
                    </a:p>
                  </a:txBody>
                  <a:tcPr/>
                </a:tc>
                <a:tc>
                  <a:txBody>
                    <a:bodyPr/>
                    <a:lstStyle/>
                    <a:p>
                      <a:pPr algn="ctr"/>
                      <a:r>
                        <a:rPr lang="en-US" sz="2400" b="1" dirty="0" smtClean="0">
                          <a:solidFill>
                            <a:srgbClr val="0033CC"/>
                          </a:solidFill>
                        </a:rPr>
                        <a:t>-</a:t>
                      </a:r>
                      <a:endParaRPr lang="en-US" sz="2400" b="1" dirty="0">
                        <a:solidFill>
                          <a:srgbClr val="0033CC"/>
                        </a:solidFill>
                      </a:endParaRPr>
                    </a:p>
                  </a:txBody>
                  <a:tcPr/>
                </a:tc>
                <a:tc>
                  <a:txBody>
                    <a:bodyPr/>
                    <a:lstStyle/>
                    <a:p>
                      <a:pPr algn="ctr"/>
                      <a:r>
                        <a:rPr lang="en-US" sz="2400" b="1" smtClean="0">
                          <a:solidFill>
                            <a:srgbClr val="0033CC"/>
                          </a:solidFill>
                        </a:rPr>
                        <a:t>20.03</a:t>
                      </a:r>
                      <a:endParaRPr lang="en-US" sz="2400" b="1" dirty="0">
                        <a:solidFill>
                          <a:srgbClr val="0033CC"/>
                        </a:solidFill>
                      </a:endParaRPr>
                    </a:p>
                  </a:txBody>
                  <a:tcPr/>
                </a:tc>
              </a:tr>
              <a:tr h="370840">
                <a:tc>
                  <a:txBody>
                    <a:bodyPr/>
                    <a:lstStyle/>
                    <a:p>
                      <a:pPr algn="ctr"/>
                      <a:r>
                        <a:rPr lang="en-US" sz="2400" b="1" dirty="0" smtClean="0">
                          <a:solidFill>
                            <a:srgbClr val="0033CC"/>
                          </a:solidFill>
                        </a:rPr>
                        <a:t>Total vegetable</a:t>
                      </a:r>
                      <a:endParaRPr lang="en-US" sz="2400" b="1" dirty="0">
                        <a:solidFill>
                          <a:srgbClr val="0033CC"/>
                        </a:solidFill>
                      </a:endParaRPr>
                    </a:p>
                  </a:txBody>
                  <a:tcPr/>
                </a:tc>
                <a:tc>
                  <a:txBody>
                    <a:bodyPr/>
                    <a:lstStyle/>
                    <a:p>
                      <a:pPr algn="ctr"/>
                      <a:r>
                        <a:rPr lang="en-US" sz="2400" b="1" dirty="0" smtClean="0">
                          <a:solidFill>
                            <a:srgbClr val="0033CC"/>
                          </a:solidFill>
                        </a:rPr>
                        <a:t>19452</a:t>
                      </a:r>
                      <a:endParaRPr lang="en-US" sz="2400" b="1" dirty="0">
                        <a:solidFill>
                          <a:srgbClr val="0033CC"/>
                        </a:solidFill>
                      </a:endParaRPr>
                    </a:p>
                  </a:txBody>
                  <a:tcPr/>
                </a:tc>
                <a:tc>
                  <a:txBody>
                    <a:bodyPr/>
                    <a:lstStyle/>
                    <a:p>
                      <a:pPr algn="ctr"/>
                      <a:r>
                        <a:rPr lang="en-US" sz="2400" b="1" dirty="0" smtClean="0">
                          <a:solidFill>
                            <a:srgbClr val="0033CC"/>
                          </a:solidFill>
                        </a:rPr>
                        <a:t>20700</a:t>
                      </a:r>
                      <a:endParaRPr lang="en-US" sz="2400" b="1" dirty="0">
                        <a:solidFill>
                          <a:srgbClr val="0033CC"/>
                        </a:solidFill>
                      </a:endParaRPr>
                    </a:p>
                  </a:txBody>
                  <a:tcPr/>
                </a:tc>
                <a:tc>
                  <a:txBody>
                    <a:bodyPr/>
                    <a:lstStyle/>
                    <a:p>
                      <a:pPr algn="ctr"/>
                      <a:r>
                        <a:rPr lang="en-US" sz="2400" b="1" dirty="0" smtClean="0">
                          <a:solidFill>
                            <a:srgbClr val="0033CC"/>
                          </a:solidFill>
                        </a:rPr>
                        <a:t>138.5</a:t>
                      </a:r>
                      <a:endParaRPr lang="en-US" sz="2400" b="1" dirty="0">
                        <a:solidFill>
                          <a:srgbClr val="0033CC"/>
                        </a:solidFill>
                      </a:endParaRPr>
                    </a:p>
                  </a:txBody>
                  <a:tcPr/>
                </a:tc>
              </a:tr>
              <a:tr h="370840">
                <a:tc>
                  <a:txBody>
                    <a:bodyPr/>
                    <a:lstStyle/>
                    <a:p>
                      <a:pPr algn="ctr"/>
                      <a:r>
                        <a:rPr lang="en-US" sz="2400" b="1" dirty="0" smtClean="0">
                          <a:solidFill>
                            <a:srgbClr val="0033CC"/>
                          </a:solidFill>
                        </a:rPr>
                        <a:t>Total spice</a:t>
                      </a:r>
                      <a:endParaRPr lang="en-US" sz="2400" b="1" dirty="0">
                        <a:solidFill>
                          <a:srgbClr val="0033CC"/>
                        </a:solidFill>
                      </a:endParaRPr>
                    </a:p>
                  </a:txBody>
                  <a:tcPr/>
                </a:tc>
                <a:tc>
                  <a:txBody>
                    <a:bodyPr/>
                    <a:lstStyle/>
                    <a:p>
                      <a:pPr algn="ctr"/>
                      <a:r>
                        <a:rPr lang="en-US" sz="2400" b="1" dirty="0" smtClean="0">
                          <a:solidFill>
                            <a:srgbClr val="0033CC"/>
                          </a:solidFill>
                        </a:rPr>
                        <a:t>1250</a:t>
                      </a:r>
                      <a:endParaRPr lang="en-US" sz="2400" b="1" dirty="0">
                        <a:solidFill>
                          <a:srgbClr val="0033CC"/>
                        </a:solidFill>
                      </a:endParaRPr>
                    </a:p>
                  </a:txBody>
                  <a:tcPr/>
                </a:tc>
                <a:tc>
                  <a:txBody>
                    <a:bodyPr/>
                    <a:lstStyle/>
                    <a:p>
                      <a:pPr algn="ctr"/>
                      <a:r>
                        <a:rPr lang="en-US" sz="2400" b="1" dirty="0" smtClean="0">
                          <a:solidFill>
                            <a:srgbClr val="0033CC"/>
                          </a:solidFill>
                        </a:rPr>
                        <a:t>4000</a:t>
                      </a:r>
                      <a:endParaRPr lang="en-US" sz="2400" b="1" dirty="0">
                        <a:solidFill>
                          <a:srgbClr val="0033CC"/>
                        </a:solidFill>
                      </a:endParaRPr>
                    </a:p>
                  </a:txBody>
                  <a:tcPr/>
                </a:tc>
                <a:tc>
                  <a:txBody>
                    <a:bodyPr/>
                    <a:lstStyle/>
                    <a:p>
                      <a:pPr algn="ctr"/>
                      <a:r>
                        <a:rPr lang="en-US" sz="2400" b="1" dirty="0" smtClean="0">
                          <a:solidFill>
                            <a:srgbClr val="0033CC"/>
                          </a:solidFill>
                        </a:rPr>
                        <a:t>13.35</a:t>
                      </a:r>
                      <a:endParaRPr lang="en-US" sz="2400" b="1" dirty="0">
                        <a:solidFill>
                          <a:srgbClr val="0033CC"/>
                        </a:solidFill>
                      </a:endParaRPr>
                    </a:p>
                  </a:txBody>
                  <a:tcPr/>
                </a:tc>
              </a:tr>
            </a:tbl>
          </a:graphicData>
        </a:graphic>
      </p:graphicFrame>
      <p:sp>
        <p:nvSpPr>
          <p:cNvPr id="6" name="Rectangle 5"/>
          <p:cNvSpPr/>
          <p:nvPr/>
        </p:nvSpPr>
        <p:spPr>
          <a:xfrm>
            <a:off x="1500166" y="142854"/>
            <a:ext cx="500066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2400" b="1" dirty="0" smtClean="0">
                <a:solidFill>
                  <a:srgbClr val="C00000"/>
                </a:solidFill>
              </a:rPr>
              <a:t>MAJOR CROPS AND COMMODITIES</a:t>
            </a:r>
            <a:endParaRPr lang="en-US" sz="2400" dirty="0">
              <a:solidFill>
                <a:srgbClr val="C00000"/>
              </a:solidFill>
            </a:endParaRPr>
          </a:p>
        </p:txBody>
      </p:sp>
    </p:spTree>
    <p:extLst>
      <p:ext uri="{BB962C8B-B14F-4D97-AF65-F5344CB8AC3E}">
        <p14:creationId xmlns:p14="http://schemas.microsoft.com/office/powerpoint/2010/main" xmlns="" val="4150267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xmlns="" val="2938833952"/>
              </p:ext>
            </p:extLst>
          </p:nvPr>
        </p:nvGraphicFramePr>
        <p:xfrm>
          <a:off x="304800" y="838200"/>
          <a:ext cx="8305800" cy="4205962"/>
        </p:xfrm>
        <a:graphic>
          <a:graphicData uri="http://schemas.openxmlformats.org/drawingml/2006/table">
            <a:tbl>
              <a:tblPr firstRow="1" bandRow="1">
                <a:tableStyleId>{5940675A-B579-460E-94D1-54222C63F5DA}</a:tableStyleId>
              </a:tblPr>
              <a:tblGrid>
                <a:gridCol w="2439580"/>
                <a:gridCol w="3270657"/>
                <a:gridCol w="2595563"/>
              </a:tblGrid>
              <a:tr h="685800">
                <a:tc>
                  <a:txBody>
                    <a:bodyPr/>
                    <a:lstStyle/>
                    <a:p>
                      <a:pPr algn="ctr"/>
                      <a:r>
                        <a:rPr lang="en-US" sz="2400" b="1" dirty="0" smtClean="0">
                          <a:solidFill>
                            <a:srgbClr val="993300"/>
                          </a:solidFill>
                        </a:rPr>
                        <a:t>Name</a:t>
                      </a:r>
                      <a:r>
                        <a:rPr lang="en-US" sz="2400" b="1" baseline="0" dirty="0" smtClean="0">
                          <a:solidFill>
                            <a:srgbClr val="993300"/>
                          </a:solidFill>
                        </a:rPr>
                        <a:t> of commodity</a:t>
                      </a:r>
                      <a:endParaRPr lang="en-US" sz="2400" b="1" dirty="0">
                        <a:solidFill>
                          <a:srgbClr val="993300"/>
                        </a:solidFill>
                      </a:endParaRPr>
                    </a:p>
                  </a:txBody>
                  <a:tcPr marT="45704" marB="45704">
                    <a:solidFill>
                      <a:schemeClr val="accent5">
                        <a:lumMod val="20000"/>
                        <a:lumOff val="80000"/>
                      </a:schemeClr>
                    </a:solidFill>
                  </a:tcPr>
                </a:tc>
                <a:tc>
                  <a:txBody>
                    <a:bodyPr/>
                    <a:lstStyle/>
                    <a:p>
                      <a:pPr algn="ctr"/>
                      <a:r>
                        <a:rPr lang="en-US" sz="2400" b="1" dirty="0" smtClean="0">
                          <a:solidFill>
                            <a:srgbClr val="993300"/>
                          </a:solidFill>
                        </a:rPr>
                        <a:t>No</a:t>
                      </a:r>
                      <a:endParaRPr lang="en-US" sz="2400" b="1" dirty="0">
                        <a:solidFill>
                          <a:srgbClr val="993300"/>
                        </a:solidFill>
                      </a:endParaRPr>
                    </a:p>
                  </a:txBody>
                  <a:tcPr marT="45704" marB="45704">
                    <a:solidFill>
                      <a:schemeClr val="accent5">
                        <a:lumMod val="20000"/>
                        <a:lumOff val="80000"/>
                      </a:schemeClr>
                    </a:solidFill>
                  </a:tcPr>
                </a:tc>
                <a:tc>
                  <a:txBody>
                    <a:bodyPr/>
                    <a:lstStyle/>
                    <a:p>
                      <a:pPr algn="ctr"/>
                      <a:r>
                        <a:rPr lang="en-US" sz="2400" b="1" dirty="0" smtClean="0">
                          <a:solidFill>
                            <a:srgbClr val="993300"/>
                          </a:solidFill>
                        </a:rPr>
                        <a:t>Total Production /year</a:t>
                      </a:r>
                    </a:p>
                  </a:txBody>
                  <a:tcPr marT="45704" marB="45704">
                    <a:solidFill>
                      <a:schemeClr val="accent5">
                        <a:lumMod val="20000"/>
                        <a:lumOff val="80000"/>
                      </a:schemeClr>
                    </a:solidFill>
                  </a:tcPr>
                </a:tc>
              </a:tr>
              <a:tr h="701005">
                <a:tc>
                  <a:txBody>
                    <a:bodyPr/>
                    <a:lstStyle/>
                    <a:p>
                      <a:r>
                        <a:rPr lang="en-US" sz="2400" b="1" kern="1200" dirty="0" smtClean="0">
                          <a:solidFill>
                            <a:srgbClr val="0033CC"/>
                          </a:solidFill>
                          <a:latin typeface="+mn-lt"/>
                          <a:ea typeface="+mn-ea"/>
                          <a:cs typeface="+mn-cs"/>
                        </a:rPr>
                        <a:t>Dairy</a:t>
                      </a:r>
                    </a:p>
                  </a:txBody>
                  <a:tcPr marT="45704" marB="45704"/>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5,03,505(cattle)</a:t>
                      </a:r>
                    </a:p>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4386 (buffalo)</a:t>
                      </a:r>
                    </a:p>
                  </a:txBody>
                  <a:tcPr marT="45704" marB="45704"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1,39,613 </a:t>
                      </a:r>
                      <a:r>
                        <a:rPr lang="en-US" sz="2400" b="1" kern="1200" dirty="0" err="1" smtClean="0">
                          <a:solidFill>
                            <a:srgbClr val="0033CC"/>
                          </a:solidFill>
                          <a:latin typeface="+mn-lt"/>
                          <a:ea typeface="+mn-ea"/>
                          <a:cs typeface="+mn-cs"/>
                        </a:rPr>
                        <a:t>lakh</a:t>
                      </a:r>
                      <a:r>
                        <a:rPr lang="en-US" sz="2400" b="1" kern="1200" dirty="0" smtClean="0">
                          <a:solidFill>
                            <a:srgbClr val="0033CC"/>
                          </a:solidFill>
                          <a:latin typeface="+mn-lt"/>
                          <a:ea typeface="+mn-ea"/>
                          <a:cs typeface="+mn-cs"/>
                        </a:rPr>
                        <a:t> lit.</a:t>
                      </a:r>
                    </a:p>
                  </a:txBody>
                  <a:tcPr marT="45704" marB="45704" horzOverflow="overflow"/>
                </a:tc>
              </a:tr>
              <a:tr h="396206">
                <a:tc>
                  <a:txBody>
                    <a:bodyPr/>
                    <a:lstStyle/>
                    <a:p>
                      <a:r>
                        <a:rPr lang="en-US" sz="2400" b="1" kern="1200" dirty="0" smtClean="0">
                          <a:solidFill>
                            <a:srgbClr val="0033CC"/>
                          </a:solidFill>
                          <a:latin typeface="+mn-lt"/>
                          <a:ea typeface="+mn-ea"/>
                          <a:cs typeface="+mn-cs"/>
                        </a:rPr>
                        <a:t>Goatary</a:t>
                      </a:r>
                      <a:endParaRPr lang="en-US" sz="2400" b="1" kern="1200" dirty="0">
                        <a:solidFill>
                          <a:srgbClr val="0033CC"/>
                        </a:solidFill>
                        <a:latin typeface="+mn-lt"/>
                        <a:ea typeface="+mn-ea"/>
                        <a:cs typeface="+mn-cs"/>
                      </a:endParaRPr>
                    </a:p>
                  </a:txBody>
                  <a:tcPr marT="45704" marB="45704"/>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1,98,058</a:t>
                      </a:r>
                    </a:p>
                  </a:txBody>
                  <a:tcPr marT="45704" marB="45704"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53,377 ton</a:t>
                      </a:r>
                    </a:p>
                  </a:txBody>
                  <a:tcPr marT="45704" marB="45704" horzOverflow="overflow"/>
                </a:tc>
              </a:tr>
              <a:tr h="7010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dirty="0" smtClean="0">
                          <a:solidFill>
                            <a:srgbClr val="0033CC"/>
                          </a:solidFill>
                          <a:latin typeface="+mn-lt"/>
                          <a:ea typeface="+mn-ea"/>
                          <a:cs typeface="+mn-cs"/>
                        </a:rPr>
                        <a:t>Poultry</a:t>
                      </a:r>
                    </a:p>
                  </a:txBody>
                  <a:tcPr marT="45704" marB="45704"/>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2,05,474</a:t>
                      </a:r>
                    </a:p>
                  </a:txBody>
                  <a:tcPr marT="45704" marB="45704"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49,314 ton</a:t>
                      </a:r>
                    </a:p>
                  </a:txBody>
                  <a:tcPr marT="45704" marB="45704" horzOverflow="overflow"/>
                </a:tc>
              </a:tr>
              <a:tr h="7010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dirty="0" smtClean="0">
                          <a:solidFill>
                            <a:srgbClr val="0033CC"/>
                          </a:solidFill>
                          <a:latin typeface="+mn-lt"/>
                          <a:ea typeface="+mn-ea"/>
                          <a:cs typeface="+mn-cs"/>
                        </a:rPr>
                        <a:t>Mushroom</a:t>
                      </a:r>
                    </a:p>
                  </a:txBody>
                  <a:tcPr marT="45704" marB="45704"/>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600 bed/day</a:t>
                      </a:r>
                    </a:p>
                  </a:txBody>
                  <a:tcPr marT="45704" marB="45704"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200 ton</a:t>
                      </a:r>
                    </a:p>
                  </a:txBody>
                  <a:tcPr marT="45704" marB="45704" horzOverflow="overflow"/>
                </a:tc>
              </a:tr>
              <a:tr h="700928">
                <a:tc>
                  <a:txBody>
                    <a:bodyPr/>
                    <a:lstStyle/>
                    <a:p>
                      <a:r>
                        <a:rPr lang="en-US" sz="2400" b="1" kern="1200" dirty="0" smtClean="0">
                          <a:solidFill>
                            <a:srgbClr val="0033CC"/>
                          </a:solidFill>
                          <a:latin typeface="+mn-lt"/>
                          <a:ea typeface="+mn-ea"/>
                          <a:cs typeface="+mn-cs"/>
                        </a:rPr>
                        <a:t>Fisheries</a:t>
                      </a:r>
                      <a:endParaRPr lang="en-US" sz="2400" b="1" kern="1200" dirty="0">
                        <a:solidFill>
                          <a:srgbClr val="0033CC"/>
                        </a:solidFill>
                        <a:latin typeface="+mn-lt"/>
                        <a:ea typeface="+mn-ea"/>
                        <a:cs typeface="+mn-cs"/>
                      </a:endParaRPr>
                    </a:p>
                  </a:txBody>
                  <a:tcPr marT="45704" marB="45704"/>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2923</a:t>
                      </a:r>
                    </a:p>
                  </a:txBody>
                  <a:tcPr marT="45704" marB="45704"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400" b="1" kern="1200" dirty="0" smtClean="0">
                          <a:solidFill>
                            <a:srgbClr val="0033CC"/>
                          </a:solidFill>
                          <a:latin typeface="+mn-lt"/>
                          <a:ea typeface="+mn-ea"/>
                          <a:cs typeface="+mn-cs"/>
                        </a:rPr>
                        <a:t>9840 MT</a:t>
                      </a:r>
                    </a:p>
                  </a:txBody>
                  <a:tcPr marT="45704" marB="45704" horzOverflow="overflow"/>
                </a:tc>
              </a:tr>
            </a:tbl>
          </a:graphicData>
        </a:graphic>
      </p:graphicFrame>
    </p:spTree>
    <p:extLst>
      <p:ext uri="{BB962C8B-B14F-4D97-AF65-F5344CB8AC3E}">
        <p14:creationId xmlns:p14="http://schemas.microsoft.com/office/powerpoint/2010/main" xmlns="" val="306817021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1438" y="0"/>
            <a:ext cx="9144000" cy="357188"/>
          </a:xfrm>
          <a:solidFill>
            <a:srgbClr val="FFFF00"/>
          </a:solidFill>
        </p:spPr>
        <p:txBody>
          <a:bodyPr>
            <a:normAutofit fontScale="90000"/>
          </a:bodyPr>
          <a:lstStyle/>
          <a:p>
            <a:pPr eaLnBrk="1" fontAlgn="auto" hangingPunct="1">
              <a:spcAft>
                <a:spcPts val="0"/>
              </a:spcAft>
              <a:defRPr/>
            </a:pPr>
            <a:r>
              <a:rPr lang="en-US" sz="2000" b="1" dirty="0" smtClean="0"/>
              <a:t>THRUST AREAS OF KVK</a:t>
            </a:r>
          </a:p>
        </p:txBody>
      </p:sp>
      <p:sp>
        <p:nvSpPr>
          <p:cNvPr id="20504" name="Oval 25"/>
          <p:cNvSpPr>
            <a:spLocks noGrp="1" noChangeArrowheads="1"/>
          </p:cNvSpPr>
          <p:nvPr>
            <p:ph idx="1"/>
          </p:nvPr>
        </p:nvSpPr>
        <p:spPr>
          <a:xfrm>
            <a:off x="6553200" y="361950"/>
            <a:ext cx="2590800" cy="933450"/>
          </a:xfrm>
          <a:prstGeom prst="ellipse">
            <a:avLst/>
          </a:prstGeom>
          <a:solidFill>
            <a:schemeClr val="tx1">
              <a:lumMod val="65000"/>
              <a:lumOff val="35000"/>
            </a:schemeClr>
          </a:solidFill>
          <a:ln>
            <a:solidFill>
              <a:schemeClr val="tx1"/>
            </a:solidFill>
            <a:round/>
          </a:ln>
        </p:spPr>
        <p:txBody>
          <a:bodyPr>
            <a:noAutofit/>
          </a:bodyPr>
          <a:lstStyle/>
          <a:p>
            <a:pPr algn="ctr" eaLnBrk="1" fontAlgn="auto" hangingPunct="1">
              <a:lnSpc>
                <a:spcPct val="80000"/>
              </a:lnSpc>
              <a:spcBef>
                <a:spcPct val="0"/>
              </a:spcBef>
              <a:spcAft>
                <a:spcPts val="0"/>
              </a:spcAft>
              <a:buFontTx/>
              <a:buNone/>
              <a:defRPr/>
            </a:pPr>
            <a:r>
              <a:rPr lang="en-US" sz="2000" b="1" dirty="0" smtClean="0">
                <a:solidFill>
                  <a:schemeClr val="bg1"/>
                </a:solidFill>
              </a:rPr>
              <a:t>Mushroom  cultivation</a:t>
            </a:r>
          </a:p>
        </p:txBody>
      </p:sp>
      <p:sp>
        <p:nvSpPr>
          <p:cNvPr id="44036" name="Oval 4"/>
          <p:cNvSpPr>
            <a:spLocks noChangeArrowheads="1"/>
          </p:cNvSpPr>
          <p:nvPr/>
        </p:nvSpPr>
        <p:spPr bwMode="auto">
          <a:xfrm>
            <a:off x="3733800" y="3733800"/>
            <a:ext cx="2286000" cy="1524000"/>
          </a:xfrm>
          <a:prstGeom prst="ellipse">
            <a:avLst/>
          </a:prstGeom>
          <a:solidFill>
            <a:srgbClr val="C00000"/>
          </a:solidFill>
          <a:ln w="9525">
            <a:solidFill>
              <a:schemeClr val="tx1"/>
            </a:solidFill>
            <a:round/>
            <a:headEnd/>
            <a:tailEnd/>
          </a:ln>
        </p:spPr>
        <p:txBody>
          <a:bodyPr wrap="none" anchor="ctr"/>
          <a:lstStyle/>
          <a:p>
            <a:r>
              <a:rPr lang="en-US" altLang="en-US" sz="6600" b="1">
                <a:solidFill>
                  <a:schemeClr val="bg1"/>
                </a:solidFill>
                <a:latin typeface="Calibri" pitchFamily="34" charset="0"/>
              </a:rPr>
              <a:t>KVK</a:t>
            </a:r>
          </a:p>
        </p:txBody>
      </p:sp>
      <p:sp>
        <p:nvSpPr>
          <p:cNvPr id="30726" name="Oval 6"/>
          <p:cNvSpPr>
            <a:spLocks noChangeArrowheads="1"/>
          </p:cNvSpPr>
          <p:nvPr/>
        </p:nvSpPr>
        <p:spPr bwMode="auto">
          <a:xfrm>
            <a:off x="6248400" y="1828800"/>
            <a:ext cx="2895600" cy="838200"/>
          </a:xfrm>
          <a:prstGeom prst="ellipse">
            <a:avLst/>
          </a:prstGeom>
          <a:solidFill>
            <a:schemeClr val="bg2">
              <a:lumMod val="25000"/>
            </a:schemeClr>
          </a:solidFill>
          <a:ln w="9525">
            <a:solidFill>
              <a:schemeClr val="tx1"/>
            </a:solidFill>
            <a:round/>
            <a:headEnd/>
            <a:tailEnd/>
          </a:ln>
        </p:spPr>
        <p:txBody>
          <a:bodyPr wrap="none" anchor="ctr"/>
          <a:lstStyle/>
          <a:p>
            <a:pPr fontAlgn="auto">
              <a:spcBef>
                <a:spcPts val="0"/>
              </a:spcBef>
              <a:spcAft>
                <a:spcPts val="0"/>
              </a:spcAft>
              <a:defRPr/>
            </a:pPr>
            <a:r>
              <a:rPr lang="en-US" b="1" dirty="0">
                <a:solidFill>
                  <a:schemeClr val="bg1"/>
                </a:solidFill>
                <a:latin typeface="+mn-lt"/>
                <a:cs typeface="+mn-cs"/>
              </a:rPr>
              <a:t>Backyard poultry</a:t>
            </a:r>
          </a:p>
          <a:p>
            <a:pPr fontAlgn="auto">
              <a:spcBef>
                <a:spcPts val="0"/>
              </a:spcBef>
              <a:spcAft>
                <a:spcPts val="0"/>
              </a:spcAft>
              <a:defRPr/>
            </a:pPr>
            <a:r>
              <a:rPr lang="en-US" b="1" dirty="0">
                <a:solidFill>
                  <a:schemeClr val="bg1"/>
                </a:solidFill>
                <a:latin typeface="+mn-lt"/>
                <a:cs typeface="+mn-cs"/>
              </a:rPr>
              <a:t> </a:t>
            </a:r>
          </a:p>
        </p:txBody>
      </p:sp>
      <p:sp>
        <p:nvSpPr>
          <p:cNvPr id="30728" name="Oval 8"/>
          <p:cNvSpPr>
            <a:spLocks noChangeArrowheads="1"/>
          </p:cNvSpPr>
          <p:nvPr/>
        </p:nvSpPr>
        <p:spPr bwMode="auto">
          <a:xfrm>
            <a:off x="609600" y="4191000"/>
            <a:ext cx="2286000" cy="838200"/>
          </a:xfrm>
          <a:prstGeom prst="ellipse">
            <a:avLst/>
          </a:prstGeom>
          <a:solidFill>
            <a:schemeClr val="accent2">
              <a:lumMod val="50000"/>
            </a:schemeClr>
          </a:solidFill>
          <a:ln w="9525">
            <a:solidFill>
              <a:schemeClr val="tx1"/>
            </a:solidFill>
            <a:round/>
            <a:headEnd/>
            <a:tailEnd/>
          </a:ln>
        </p:spPr>
        <p:txBody>
          <a:bodyPr wrap="none" anchor="ctr"/>
          <a:lstStyle/>
          <a:p>
            <a:pPr fontAlgn="auto">
              <a:spcBef>
                <a:spcPts val="0"/>
              </a:spcBef>
              <a:spcAft>
                <a:spcPts val="0"/>
              </a:spcAft>
              <a:defRPr/>
            </a:pPr>
            <a:r>
              <a:rPr lang="en-US" b="1" dirty="0">
                <a:solidFill>
                  <a:schemeClr val="bg1"/>
                </a:solidFill>
                <a:latin typeface="+mn-lt"/>
                <a:cs typeface="+mn-cs"/>
              </a:rPr>
              <a:t>Honey bee</a:t>
            </a:r>
          </a:p>
          <a:p>
            <a:pPr fontAlgn="auto">
              <a:spcBef>
                <a:spcPts val="0"/>
              </a:spcBef>
              <a:spcAft>
                <a:spcPts val="0"/>
              </a:spcAft>
              <a:defRPr/>
            </a:pPr>
            <a:r>
              <a:rPr lang="en-US" b="1" dirty="0">
                <a:solidFill>
                  <a:schemeClr val="bg1"/>
                </a:solidFill>
                <a:latin typeface="+mn-lt"/>
                <a:cs typeface="+mn-cs"/>
              </a:rPr>
              <a:t> rearing</a:t>
            </a:r>
          </a:p>
        </p:txBody>
      </p:sp>
      <p:sp>
        <p:nvSpPr>
          <p:cNvPr id="44039" name="Oval 11"/>
          <p:cNvSpPr>
            <a:spLocks noChangeArrowheads="1"/>
          </p:cNvSpPr>
          <p:nvPr/>
        </p:nvSpPr>
        <p:spPr bwMode="auto">
          <a:xfrm>
            <a:off x="6629400" y="3352800"/>
            <a:ext cx="2514600" cy="914400"/>
          </a:xfrm>
          <a:prstGeom prst="ellipse">
            <a:avLst/>
          </a:prstGeom>
          <a:solidFill>
            <a:srgbClr val="C00000"/>
          </a:solidFill>
          <a:ln w="9525">
            <a:solidFill>
              <a:schemeClr val="tx1"/>
            </a:solidFill>
            <a:round/>
            <a:headEnd/>
            <a:tailEnd/>
          </a:ln>
        </p:spPr>
        <p:txBody>
          <a:bodyPr wrap="none" anchor="ctr"/>
          <a:lstStyle/>
          <a:p>
            <a:r>
              <a:rPr lang="en-US" altLang="en-US" b="1" dirty="0" err="1" smtClean="0">
                <a:solidFill>
                  <a:schemeClr val="bg1"/>
                </a:solidFill>
                <a:latin typeface="Calibri" pitchFamily="34" charset="0"/>
              </a:rPr>
              <a:t>Pisciculture</a:t>
            </a:r>
            <a:r>
              <a:rPr lang="en-US" altLang="en-US" b="1" dirty="0" smtClean="0">
                <a:solidFill>
                  <a:schemeClr val="bg1"/>
                </a:solidFill>
                <a:latin typeface="Calibri" pitchFamily="34" charset="0"/>
              </a:rPr>
              <a:t> &amp; Diary</a:t>
            </a:r>
            <a:endParaRPr lang="en-US" altLang="en-US" b="1" dirty="0">
              <a:solidFill>
                <a:schemeClr val="bg1"/>
              </a:solidFill>
              <a:latin typeface="Calibri" pitchFamily="34" charset="0"/>
            </a:endParaRPr>
          </a:p>
        </p:txBody>
      </p:sp>
      <p:sp>
        <p:nvSpPr>
          <p:cNvPr id="44040" name="Oval 12"/>
          <p:cNvSpPr>
            <a:spLocks noChangeArrowheads="1"/>
          </p:cNvSpPr>
          <p:nvPr/>
        </p:nvSpPr>
        <p:spPr bwMode="auto">
          <a:xfrm>
            <a:off x="838201" y="381000"/>
            <a:ext cx="2143125" cy="914400"/>
          </a:xfrm>
          <a:prstGeom prst="ellipse">
            <a:avLst/>
          </a:prstGeom>
          <a:solidFill>
            <a:srgbClr val="800000"/>
          </a:solidFill>
          <a:ln w="9525">
            <a:solidFill>
              <a:schemeClr val="tx1"/>
            </a:solidFill>
            <a:round/>
            <a:headEnd/>
            <a:tailEnd/>
          </a:ln>
        </p:spPr>
        <p:txBody>
          <a:bodyPr wrap="none" anchor="ctr"/>
          <a:lstStyle/>
          <a:p>
            <a:r>
              <a:rPr lang="en-US" altLang="en-US" b="1">
                <a:solidFill>
                  <a:schemeClr val="bg1"/>
                </a:solidFill>
                <a:latin typeface="Calibri" pitchFamily="34" charset="0"/>
              </a:rPr>
              <a:t>Crop </a:t>
            </a:r>
          </a:p>
          <a:p>
            <a:r>
              <a:rPr lang="en-US" altLang="en-US" b="1">
                <a:solidFill>
                  <a:schemeClr val="bg1"/>
                </a:solidFill>
                <a:latin typeface="Calibri" pitchFamily="34" charset="0"/>
              </a:rPr>
              <a:t>diversification</a:t>
            </a:r>
          </a:p>
        </p:txBody>
      </p:sp>
      <p:sp>
        <p:nvSpPr>
          <p:cNvPr id="44041" name="Oval 14"/>
          <p:cNvSpPr>
            <a:spLocks noChangeArrowheads="1"/>
          </p:cNvSpPr>
          <p:nvPr/>
        </p:nvSpPr>
        <p:spPr bwMode="auto">
          <a:xfrm>
            <a:off x="228600" y="2743200"/>
            <a:ext cx="2971800" cy="914400"/>
          </a:xfrm>
          <a:prstGeom prst="ellipse">
            <a:avLst/>
          </a:prstGeom>
          <a:solidFill>
            <a:srgbClr val="C00000"/>
          </a:solidFill>
          <a:ln w="9525">
            <a:solidFill>
              <a:schemeClr val="tx1"/>
            </a:solidFill>
            <a:round/>
            <a:headEnd/>
            <a:tailEnd/>
          </a:ln>
        </p:spPr>
        <p:txBody>
          <a:bodyPr wrap="none" anchor="ctr"/>
          <a:lstStyle/>
          <a:p>
            <a:r>
              <a:rPr lang="en-US" altLang="en-US" b="1" dirty="0">
                <a:solidFill>
                  <a:schemeClr val="bg1"/>
                </a:solidFill>
                <a:latin typeface="Calibri" pitchFamily="34" charset="0"/>
              </a:rPr>
              <a:t>INM in field </a:t>
            </a:r>
            <a:r>
              <a:rPr lang="en-US" altLang="en-US" b="1" dirty="0" smtClean="0">
                <a:solidFill>
                  <a:schemeClr val="bg1"/>
                </a:solidFill>
                <a:latin typeface="Calibri" pitchFamily="34" charset="0"/>
              </a:rPr>
              <a:t>crops, Fruits </a:t>
            </a:r>
            <a:endParaRPr lang="en-US" altLang="en-US" b="1" dirty="0">
              <a:solidFill>
                <a:schemeClr val="bg1"/>
              </a:solidFill>
              <a:latin typeface="Calibri" pitchFamily="34" charset="0"/>
            </a:endParaRPr>
          </a:p>
          <a:p>
            <a:r>
              <a:rPr lang="en-US" altLang="en-US" b="1" dirty="0">
                <a:solidFill>
                  <a:schemeClr val="bg1"/>
                </a:solidFill>
                <a:latin typeface="Calibri" pitchFamily="34" charset="0"/>
              </a:rPr>
              <a:t>&amp; Vegetable </a:t>
            </a:r>
          </a:p>
        </p:txBody>
      </p:sp>
      <p:sp>
        <p:nvSpPr>
          <p:cNvPr id="44042" name="Line 15"/>
          <p:cNvSpPr>
            <a:spLocks noChangeShapeType="1"/>
          </p:cNvSpPr>
          <p:nvPr/>
        </p:nvSpPr>
        <p:spPr bwMode="auto">
          <a:xfrm flipH="1" flipV="1">
            <a:off x="3124200" y="3505200"/>
            <a:ext cx="685800" cy="685800"/>
          </a:xfrm>
          <a:prstGeom prst="line">
            <a:avLst/>
          </a:prstGeom>
          <a:noFill/>
          <a:ln w="9525">
            <a:solidFill>
              <a:schemeClr val="tx1"/>
            </a:solidFill>
            <a:round/>
            <a:headEnd/>
            <a:tailEnd type="triangle" w="med" len="med"/>
          </a:ln>
        </p:spPr>
        <p:txBody>
          <a:bodyPr wrap="none"/>
          <a:lstStyle/>
          <a:p>
            <a:endParaRPr lang="en-IN"/>
          </a:p>
        </p:txBody>
      </p:sp>
      <p:sp>
        <p:nvSpPr>
          <p:cNvPr id="44043" name="Line 16"/>
          <p:cNvSpPr>
            <a:spLocks noChangeShapeType="1"/>
          </p:cNvSpPr>
          <p:nvPr/>
        </p:nvSpPr>
        <p:spPr bwMode="auto">
          <a:xfrm flipH="1" flipV="1">
            <a:off x="2743200" y="2133600"/>
            <a:ext cx="1143000" cy="1676400"/>
          </a:xfrm>
          <a:prstGeom prst="line">
            <a:avLst/>
          </a:prstGeom>
          <a:noFill/>
          <a:ln w="9525">
            <a:solidFill>
              <a:schemeClr val="tx1"/>
            </a:solidFill>
            <a:round/>
            <a:headEnd/>
            <a:tailEnd type="triangle" w="med" len="med"/>
          </a:ln>
        </p:spPr>
        <p:txBody>
          <a:bodyPr wrap="none"/>
          <a:lstStyle/>
          <a:p>
            <a:endParaRPr lang="en-IN"/>
          </a:p>
        </p:txBody>
      </p:sp>
      <p:sp>
        <p:nvSpPr>
          <p:cNvPr id="44044" name="Line 18"/>
          <p:cNvSpPr>
            <a:spLocks noChangeShapeType="1"/>
          </p:cNvSpPr>
          <p:nvPr/>
        </p:nvSpPr>
        <p:spPr bwMode="auto">
          <a:xfrm flipH="1">
            <a:off x="2895600" y="4419600"/>
            <a:ext cx="762000" cy="152400"/>
          </a:xfrm>
          <a:prstGeom prst="line">
            <a:avLst/>
          </a:prstGeom>
          <a:noFill/>
          <a:ln w="9525">
            <a:solidFill>
              <a:schemeClr val="tx1"/>
            </a:solidFill>
            <a:round/>
            <a:headEnd/>
            <a:tailEnd type="triangle" w="med" len="med"/>
          </a:ln>
        </p:spPr>
        <p:txBody>
          <a:bodyPr wrap="none"/>
          <a:lstStyle/>
          <a:p>
            <a:endParaRPr lang="en-IN"/>
          </a:p>
        </p:txBody>
      </p:sp>
      <p:sp>
        <p:nvSpPr>
          <p:cNvPr id="44045" name="Line 23"/>
          <p:cNvSpPr>
            <a:spLocks noChangeShapeType="1"/>
          </p:cNvSpPr>
          <p:nvPr/>
        </p:nvSpPr>
        <p:spPr bwMode="auto">
          <a:xfrm>
            <a:off x="5943600" y="4876800"/>
            <a:ext cx="304800" cy="152400"/>
          </a:xfrm>
          <a:prstGeom prst="line">
            <a:avLst/>
          </a:prstGeom>
          <a:noFill/>
          <a:ln w="9525">
            <a:solidFill>
              <a:schemeClr val="tx1"/>
            </a:solidFill>
            <a:round/>
            <a:headEnd/>
            <a:tailEnd type="triangle" w="med" len="med"/>
          </a:ln>
        </p:spPr>
        <p:txBody>
          <a:bodyPr wrap="none"/>
          <a:lstStyle/>
          <a:p>
            <a:endParaRPr lang="en-IN"/>
          </a:p>
        </p:txBody>
      </p:sp>
      <p:sp>
        <p:nvSpPr>
          <p:cNvPr id="30745" name="Oval 26"/>
          <p:cNvSpPr>
            <a:spLocks noChangeArrowheads="1"/>
          </p:cNvSpPr>
          <p:nvPr/>
        </p:nvSpPr>
        <p:spPr bwMode="auto">
          <a:xfrm>
            <a:off x="6372225" y="4572000"/>
            <a:ext cx="1857375" cy="1066800"/>
          </a:xfrm>
          <a:prstGeom prst="ellipse">
            <a:avLst/>
          </a:prstGeom>
          <a:solidFill>
            <a:schemeClr val="tx2">
              <a:lumMod val="75000"/>
            </a:schemeClr>
          </a:solidFill>
          <a:ln w="9525">
            <a:solidFill>
              <a:schemeClr val="tx1"/>
            </a:solidFill>
            <a:round/>
            <a:headEnd/>
            <a:tailEnd/>
          </a:ln>
        </p:spPr>
        <p:txBody>
          <a:bodyPr wrap="none" anchor="ctr"/>
          <a:lstStyle/>
          <a:p>
            <a:pPr fontAlgn="auto">
              <a:spcBef>
                <a:spcPts val="0"/>
              </a:spcBef>
              <a:spcAft>
                <a:spcPts val="0"/>
              </a:spcAft>
              <a:defRPr/>
            </a:pPr>
            <a:r>
              <a:rPr lang="en-US" b="1" dirty="0">
                <a:solidFill>
                  <a:schemeClr val="bg1"/>
                </a:solidFill>
                <a:latin typeface="+mn-lt"/>
                <a:cs typeface="+mn-cs"/>
              </a:rPr>
              <a:t>Farm </a:t>
            </a:r>
          </a:p>
          <a:p>
            <a:pPr fontAlgn="auto">
              <a:spcBef>
                <a:spcPts val="0"/>
              </a:spcBef>
              <a:spcAft>
                <a:spcPts val="0"/>
              </a:spcAft>
              <a:defRPr/>
            </a:pPr>
            <a:r>
              <a:rPr lang="en-US" b="1" dirty="0">
                <a:solidFill>
                  <a:schemeClr val="bg1"/>
                </a:solidFill>
                <a:latin typeface="+mn-lt"/>
                <a:cs typeface="+mn-cs"/>
              </a:rPr>
              <a:t>mechanization</a:t>
            </a:r>
          </a:p>
        </p:txBody>
      </p:sp>
      <p:sp>
        <p:nvSpPr>
          <p:cNvPr id="44047" name="Oval 31"/>
          <p:cNvSpPr>
            <a:spLocks noChangeArrowheads="1"/>
          </p:cNvSpPr>
          <p:nvPr/>
        </p:nvSpPr>
        <p:spPr bwMode="auto">
          <a:xfrm>
            <a:off x="3581400" y="5791200"/>
            <a:ext cx="2133600" cy="838200"/>
          </a:xfrm>
          <a:prstGeom prst="ellipse">
            <a:avLst/>
          </a:prstGeom>
          <a:solidFill>
            <a:srgbClr val="008000"/>
          </a:solidFill>
          <a:ln w="9525">
            <a:solidFill>
              <a:schemeClr val="tx1"/>
            </a:solidFill>
            <a:round/>
            <a:headEnd/>
            <a:tailEnd/>
          </a:ln>
        </p:spPr>
        <p:txBody>
          <a:bodyPr wrap="none" anchor="ctr"/>
          <a:lstStyle/>
          <a:p>
            <a:r>
              <a:rPr lang="en-US" altLang="en-US" b="1" dirty="0">
                <a:solidFill>
                  <a:schemeClr val="bg1"/>
                </a:solidFill>
                <a:latin typeface="Calibri" pitchFamily="34" charset="0"/>
              </a:rPr>
              <a:t> Marketing </a:t>
            </a:r>
          </a:p>
          <a:p>
            <a:r>
              <a:rPr lang="en-US" altLang="en-US" b="1" dirty="0">
                <a:solidFill>
                  <a:schemeClr val="bg1"/>
                </a:solidFill>
                <a:latin typeface="Calibri" pitchFamily="34" charset="0"/>
              </a:rPr>
              <a:t>awareness </a:t>
            </a:r>
          </a:p>
        </p:txBody>
      </p:sp>
      <p:sp>
        <p:nvSpPr>
          <p:cNvPr id="44048" name="Line 32"/>
          <p:cNvSpPr>
            <a:spLocks noChangeShapeType="1"/>
          </p:cNvSpPr>
          <p:nvPr/>
        </p:nvSpPr>
        <p:spPr bwMode="auto">
          <a:xfrm flipH="1">
            <a:off x="4714877" y="5334000"/>
            <a:ext cx="115887" cy="452454"/>
          </a:xfrm>
          <a:prstGeom prst="line">
            <a:avLst/>
          </a:prstGeom>
          <a:noFill/>
          <a:ln w="9525">
            <a:solidFill>
              <a:schemeClr val="tx1"/>
            </a:solidFill>
            <a:round/>
            <a:headEnd/>
            <a:tailEnd type="triangle" w="med" len="med"/>
          </a:ln>
        </p:spPr>
        <p:txBody>
          <a:bodyPr wrap="none"/>
          <a:lstStyle/>
          <a:p>
            <a:endParaRPr lang="en-IN"/>
          </a:p>
        </p:txBody>
      </p:sp>
      <p:sp>
        <p:nvSpPr>
          <p:cNvPr id="44049" name="Line 33"/>
          <p:cNvSpPr>
            <a:spLocks noChangeShapeType="1"/>
          </p:cNvSpPr>
          <p:nvPr/>
        </p:nvSpPr>
        <p:spPr bwMode="auto">
          <a:xfrm flipV="1">
            <a:off x="5791200" y="2514600"/>
            <a:ext cx="838200" cy="1447800"/>
          </a:xfrm>
          <a:prstGeom prst="line">
            <a:avLst/>
          </a:prstGeom>
          <a:noFill/>
          <a:ln w="9525">
            <a:solidFill>
              <a:schemeClr val="tx1"/>
            </a:solidFill>
            <a:round/>
            <a:headEnd/>
            <a:tailEnd type="triangle" w="med" len="med"/>
          </a:ln>
        </p:spPr>
        <p:txBody>
          <a:bodyPr wrap="none"/>
          <a:lstStyle/>
          <a:p>
            <a:endParaRPr lang="en-IN"/>
          </a:p>
        </p:txBody>
      </p:sp>
      <p:sp>
        <p:nvSpPr>
          <p:cNvPr id="44050" name="Line 34"/>
          <p:cNvSpPr>
            <a:spLocks noChangeShapeType="1"/>
          </p:cNvSpPr>
          <p:nvPr/>
        </p:nvSpPr>
        <p:spPr bwMode="auto">
          <a:xfrm flipH="1" flipV="1">
            <a:off x="2743200" y="1219200"/>
            <a:ext cx="1600200" cy="2514600"/>
          </a:xfrm>
          <a:prstGeom prst="line">
            <a:avLst/>
          </a:prstGeom>
          <a:noFill/>
          <a:ln w="9525">
            <a:solidFill>
              <a:schemeClr val="tx1"/>
            </a:solidFill>
            <a:round/>
            <a:headEnd/>
            <a:tailEnd type="triangle" w="med" len="med"/>
          </a:ln>
        </p:spPr>
        <p:txBody>
          <a:bodyPr wrap="none"/>
          <a:lstStyle/>
          <a:p>
            <a:endParaRPr lang="en-IN"/>
          </a:p>
        </p:txBody>
      </p:sp>
      <p:sp>
        <p:nvSpPr>
          <p:cNvPr id="44051" name="Line 36"/>
          <p:cNvSpPr>
            <a:spLocks noChangeShapeType="1"/>
          </p:cNvSpPr>
          <p:nvPr/>
        </p:nvSpPr>
        <p:spPr bwMode="auto">
          <a:xfrm flipV="1">
            <a:off x="5029200" y="1143000"/>
            <a:ext cx="1676400" cy="2667000"/>
          </a:xfrm>
          <a:prstGeom prst="line">
            <a:avLst/>
          </a:prstGeom>
          <a:noFill/>
          <a:ln w="9525">
            <a:solidFill>
              <a:schemeClr val="tx1"/>
            </a:solidFill>
            <a:round/>
            <a:headEnd/>
            <a:tailEnd type="triangle" w="med" len="med"/>
          </a:ln>
        </p:spPr>
        <p:txBody>
          <a:bodyPr wrap="none"/>
          <a:lstStyle/>
          <a:p>
            <a:endParaRPr lang="en-IN"/>
          </a:p>
        </p:txBody>
      </p:sp>
      <p:sp>
        <p:nvSpPr>
          <p:cNvPr id="34" name="Oval 13"/>
          <p:cNvSpPr>
            <a:spLocks noChangeArrowheads="1"/>
          </p:cNvSpPr>
          <p:nvPr/>
        </p:nvSpPr>
        <p:spPr bwMode="auto">
          <a:xfrm>
            <a:off x="3124200" y="428625"/>
            <a:ext cx="3276600" cy="914400"/>
          </a:xfrm>
          <a:prstGeom prst="ellipse">
            <a:avLst/>
          </a:prstGeom>
          <a:solidFill>
            <a:schemeClr val="accent2">
              <a:lumMod val="50000"/>
            </a:schemeClr>
          </a:solidFill>
          <a:ln w="9525">
            <a:solidFill>
              <a:schemeClr val="tx1"/>
            </a:solidFill>
            <a:round/>
            <a:headEnd/>
            <a:tailEnd/>
          </a:ln>
        </p:spPr>
        <p:txBody>
          <a:bodyPr wrap="none" anchor="ctr"/>
          <a:lstStyle/>
          <a:p>
            <a:pPr fontAlgn="auto">
              <a:spcBef>
                <a:spcPts val="0"/>
              </a:spcBef>
              <a:spcAft>
                <a:spcPts val="0"/>
              </a:spcAft>
              <a:defRPr/>
            </a:pPr>
            <a:r>
              <a:rPr lang="en-US" b="1" dirty="0">
                <a:solidFill>
                  <a:schemeClr val="bg1"/>
                </a:solidFill>
                <a:latin typeface="+mn-lt"/>
                <a:cs typeface="+mn-cs"/>
              </a:rPr>
              <a:t>Integrated Pest ,Disease </a:t>
            </a:r>
          </a:p>
          <a:p>
            <a:pPr fontAlgn="auto">
              <a:spcBef>
                <a:spcPts val="0"/>
              </a:spcBef>
              <a:spcAft>
                <a:spcPts val="0"/>
              </a:spcAft>
              <a:defRPr/>
            </a:pPr>
            <a:r>
              <a:rPr lang="en-US" b="1" dirty="0">
                <a:solidFill>
                  <a:schemeClr val="bg1"/>
                </a:solidFill>
                <a:latin typeface="+mn-lt"/>
                <a:cs typeface="+mn-cs"/>
              </a:rPr>
              <a:t>&amp; weed  management </a:t>
            </a:r>
          </a:p>
        </p:txBody>
      </p:sp>
      <p:sp>
        <p:nvSpPr>
          <p:cNvPr id="44053" name="Line 20"/>
          <p:cNvSpPr>
            <a:spLocks noChangeShapeType="1"/>
          </p:cNvSpPr>
          <p:nvPr/>
        </p:nvSpPr>
        <p:spPr bwMode="auto">
          <a:xfrm flipH="1" flipV="1">
            <a:off x="4906964" y="1214438"/>
            <a:ext cx="46037" cy="2595562"/>
          </a:xfrm>
          <a:prstGeom prst="line">
            <a:avLst/>
          </a:prstGeom>
          <a:noFill/>
          <a:ln w="9525">
            <a:solidFill>
              <a:schemeClr val="tx1"/>
            </a:solidFill>
            <a:round/>
            <a:headEnd/>
            <a:tailEnd type="triangle" w="med" len="med"/>
          </a:ln>
        </p:spPr>
        <p:txBody>
          <a:bodyPr wrap="none"/>
          <a:lstStyle/>
          <a:p>
            <a:endParaRPr lang="en-IN"/>
          </a:p>
        </p:txBody>
      </p:sp>
      <p:sp>
        <p:nvSpPr>
          <p:cNvPr id="32" name="Oval 6"/>
          <p:cNvSpPr>
            <a:spLocks noChangeArrowheads="1"/>
          </p:cNvSpPr>
          <p:nvPr/>
        </p:nvSpPr>
        <p:spPr bwMode="auto">
          <a:xfrm>
            <a:off x="228600" y="1371600"/>
            <a:ext cx="2895600" cy="838200"/>
          </a:xfrm>
          <a:prstGeom prst="ellipse">
            <a:avLst/>
          </a:prstGeom>
          <a:solidFill>
            <a:schemeClr val="bg2">
              <a:lumMod val="25000"/>
            </a:schemeClr>
          </a:solidFill>
          <a:ln w="9525">
            <a:solidFill>
              <a:schemeClr val="tx1"/>
            </a:solidFill>
            <a:round/>
            <a:headEnd/>
            <a:tailEnd/>
          </a:ln>
        </p:spPr>
        <p:txBody>
          <a:bodyPr wrap="none" anchor="ctr"/>
          <a:lstStyle/>
          <a:p>
            <a:pPr fontAlgn="auto">
              <a:spcBef>
                <a:spcPts val="0"/>
              </a:spcBef>
              <a:spcAft>
                <a:spcPts val="0"/>
              </a:spcAft>
              <a:defRPr/>
            </a:pPr>
            <a:r>
              <a:rPr lang="en-US" b="1" dirty="0">
                <a:solidFill>
                  <a:schemeClr val="bg1"/>
                </a:solidFill>
                <a:latin typeface="+mn-lt"/>
                <a:cs typeface="+mn-cs"/>
              </a:rPr>
              <a:t>Varietal substitution</a:t>
            </a:r>
          </a:p>
          <a:p>
            <a:pPr fontAlgn="auto">
              <a:spcBef>
                <a:spcPts val="0"/>
              </a:spcBef>
              <a:spcAft>
                <a:spcPts val="0"/>
              </a:spcAft>
              <a:defRPr/>
            </a:pPr>
            <a:r>
              <a:rPr lang="en-US" b="1" dirty="0">
                <a:solidFill>
                  <a:schemeClr val="bg1"/>
                </a:solidFill>
                <a:latin typeface="+mn-lt"/>
                <a:cs typeface="+mn-cs"/>
              </a:rPr>
              <a:t> </a:t>
            </a:r>
          </a:p>
        </p:txBody>
      </p:sp>
      <p:sp>
        <p:nvSpPr>
          <p:cNvPr id="44055" name="Line 33"/>
          <p:cNvSpPr>
            <a:spLocks noChangeShapeType="1"/>
          </p:cNvSpPr>
          <p:nvPr/>
        </p:nvSpPr>
        <p:spPr bwMode="auto">
          <a:xfrm flipV="1">
            <a:off x="5943600" y="4038600"/>
            <a:ext cx="762000" cy="152400"/>
          </a:xfrm>
          <a:prstGeom prst="line">
            <a:avLst/>
          </a:prstGeom>
          <a:noFill/>
          <a:ln w="9525">
            <a:solidFill>
              <a:schemeClr val="tx1"/>
            </a:solidFill>
            <a:round/>
            <a:headEnd/>
            <a:tailEnd type="triangle" w="med" len="med"/>
          </a:ln>
        </p:spPr>
        <p:txBody>
          <a:bodyPr wrap="none"/>
          <a:lstStyle/>
          <a:p>
            <a:endParaRPr lang="en-IN"/>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11080</TotalTime>
  <Words>5293</Words>
  <Application>Microsoft Office PowerPoint</Application>
  <PresentationFormat>On-screen Show (4:3)</PresentationFormat>
  <Paragraphs>1115</Paragraphs>
  <Slides>40</Slides>
  <Notes>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Slide 1</vt:lpstr>
      <vt:lpstr>Slide 2</vt:lpstr>
      <vt:lpstr>Basic information : AES features</vt:lpstr>
      <vt:lpstr>Slide 4</vt:lpstr>
      <vt:lpstr>BASIC INFORMATION</vt:lpstr>
      <vt:lpstr>BASIC INFORMATION</vt:lpstr>
      <vt:lpstr>Slide 7</vt:lpstr>
      <vt:lpstr>Slide 8</vt:lpstr>
      <vt:lpstr>THRUST AREAS OF KVK</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Jitu</dc:creator>
  <cp:lastModifiedBy>HP</cp:lastModifiedBy>
  <cp:revision>1043</cp:revision>
  <cp:lastPrinted>2017-05-24T13:38:13Z</cp:lastPrinted>
  <dcterms:created xsi:type="dcterms:W3CDTF">2017-05-19T12:18:11Z</dcterms:created>
  <dcterms:modified xsi:type="dcterms:W3CDTF">2020-06-28T17:56:53Z</dcterms:modified>
</cp:coreProperties>
</file>